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4"/>
  </p:notesMasterIdLst>
  <p:sldIdLst>
    <p:sldId id="256" r:id="rId2"/>
    <p:sldId id="302" r:id="rId3"/>
    <p:sldId id="294" r:id="rId4"/>
    <p:sldId id="258" r:id="rId5"/>
    <p:sldId id="296" r:id="rId6"/>
    <p:sldId id="298" r:id="rId7"/>
    <p:sldId id="304" r:id="rId8"/>
    <p:sldId id="307" r:id="rId9"/>
    <p:sldId id="300" r:id="rId10"/>
    <p:sldId id="305" r:id="rId11"/>
    <p:sldId id="306" r:id="rId12"/>
    <p:sldId id="27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990099"/>
    <a:srgbClr val="CC0099"/>
    <a:srgbClr val="666699"/>
    <a:srgbClr val="660066"/>
    <a:srgbClr val="FF6600"/>
    <a:srgbClr val="6600CC"/>
    <a:srgbClr val="993366"/>
    <a:srgbClr val="800080"/>
    <a:srgbClr val="99FF99"/>
    <a:srgbClr val="FFCC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00" autoAdjust="0"/>
    <p:restoredTop sz="94658" autoAdjust="0"/>
  </p:normalViewPr>
  <p:slideViewPr>
    <p:cSldViewPr>
      <p:cViewPr varScale="1">
        <p:scale>
          <a:sx n="97" d="100"/>
          <a:sy n="97" d="100"/>
        </p:scale>
        <p:origin x="-154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C28A78-2B28-4F7A-91AF-107824FE0823}" type="datetimeFigureOut">
              <a:rPr lang="en-CA" smtClean="0"/>
              <a:pPr/>
              <a:t>23/10/2010</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383BC2-5DE5-4F4F-96BF-419825B47961}" type="slidenum">
              <a:rPr lang="en-CA" smtClean="0"/>
              <a:pPr/>
              <a:t>‹#›</a:t>
            </a:fld>
            <a:endParaRPr lang="en-CA"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1</a:t>
            </a:fld>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10</a:t>
            </a:fld>
            <a:endParaRPr lang="en-CA"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246 248 249</a:t>
            </a:r>
          </a:p>
          <a:p>
            <a:r>
              <a:rPr lang="en-US" dirty="0" smtClean="0"/>
              <a:t>Greenleaf: </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Greenleaf – pg 25</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Creating small tillers/other servant leaders by fostering their uniqueness – </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Unique quality of life, unique way of doing things, their unique ability to fulfil their tasks the way only they can – their artful masterpieces.</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11</a:t>
            </a:fld>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12</a:t>
            </a:fld>
            <a:endParaRPr lang="en-C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2</a:t>
            </a:fld>
            <a:endParaRPr lang="en-CA"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Who will play your music? What is the most significant precious parts of you, that you do not take to work with you every morning?</a:t>
            </a:r>
          </a:p>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3</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Michael Jones pg 39/40</a:t>
            </a:r>
            <a:endParaRPr lang="en-CA"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4</a:t>
            </a:fld>
            <a:endParaRPr lang="en-C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5</a:t>
            </a:fld>
            <a:endParaRPr lang="en-CA"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http://picasaweb.google.com/lh/photo/-Yldgf5ekoOz1kAVkbuvnw</a:t>
            </a:r>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6</a:t>
            </a:fld>
            <a:endParaRPr lang="en-CA"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7</a:t>
            </a:fld>
            <a:endParaRPr lang="en-CA"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8</a:t>
            </a:fld>
            <a:endParaRPr lang="en-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our own times, we have</a:t>
            </a:r>
            <a:r>
              <a:rPr lang="en-US" baseline="0" dirty="0" smtClean="0"/>
              <a:t> been given the gift of understanding and listening. This is why we are able to heal and take the time to listen to others. Return this gift. Do not seek to be understood. Seek to understand others first. This way you will never talk too much, or need to worry that you are keeping someone.</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Horsman module 3 part 2 – empathy</a:t>
            </a:r>
            <a:r>
              <a:rPr lang="en-CA" baseline="0" dirty="0" smtClean="0"/>
              <a:t> to ourselves, listening to ourselves, lets us be servant leaders.. As does listening to others allow them to take part in healing, find their greatness so they can listen and also be servant leaders</a:t>
            </a:r>
            <a:endParaRPr lang="en-CA" dirty="0" smtClean="0"/>
          </a:p>
          <a:p>
            <a:endParaRPr lang="en-US" dirty="0"/>
          </a:p>
        </p:txBody>
      </p:sp>
      <p:sp>
        <p:nvSpPr>
          <p:cNvPr id="4" name="Slide Number Placeholder 3"/>
          <p:cNvSpPr>
            <a:spLocks noGrp="1"/>
          </p:cNvSpPr>
          <p:nvPr>
            <p:ph type="sldNum" sz="quarter" idx="10"/>
          </p:nvPr>
        </p:nvSpPr>
        <p:spPr/>
        <p:txBody>
          <a:bodyPr/>
          <a:lstStyle/>
          <a:p>
            <a:fld id="{FD383BC2-5DE5-4F4F-96BF-419825B47961}" type="slidenum">
              <a:rPr lang="en-CA" smtClean="0"/>
              <a:pPr/>
              <a:t>9</a:t>
            </a:fld>
            <a:endParaRPr lang="en-CA"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17" name="Footer Placeholder 16"/>
          <p:cNvSpPr>
            <a:spLocks noGrp="1"/>
          </p:cNvSpPr>
          <p:nvPr>
            <p:ph type="ftr" sz="quarter" idx="11"/>
          </p:nvPr>
        </p:nvSpPr>
        <p:spPr/>
        <p:txBody>
          <a:bodyPr/>
          <a:lstStyle/>
          <a:p>
            <a:endParaRPr kumimoji="0" lang="en-US" dirty="0"/>
          </a:p>
        </p:txBody>
      </p:sp>
      <p:sp>
        <p:nvSpPr>
          <p:cNvPr id="29" name="Slide Number Placeholder 28"/>
          <p:cNvSpPr>
            <a:spLocks noGrp="1"/>
          </p:cNvSpPr>
          <p:nvPr>
            <p:ph type="sldNum" sz="quarter" idx="12"/>
          </p:nvPr>
        </p:nvSpPr>
        <p:spPr/>
        <p:txBody>
          <a:bodyPr/>
          <a:lstStyle/>
          <a:p>
            <a:fld id="{042AED99-7FB4-404E-8A97-64753DCE42EC}" type="slidenum">
              <a:rPr kumimoji="0" lang="en-US" smtClean="0"/>
              <a:pPr/>
              <a:t>‹#›</a:t>
            </a:fld>
            <a:endParaRPr kumimoji="0"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a:xfrm>
            <a:off x="7924800" y="6416675"/>
            <a:ext cx="762000" cy="365125"/>
          </a:xfrm>
        </p:spPr>
        <p:txBody>
          <a:bodyPr/>
          <a:lstStyle/>
          <a:p>
            <a:fld id="{042AED99-7FB4-404E-8A97-64753DCE42EC}" type="slidenum">
              <a:rPr kumimoji="0" lang="en-US" smtClean="0"/>
              <a:pPr/>
              <a:t>‹#›</a:t>
            </a:fld>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7C9B81F-C347-4BEF-BFDF-29C42F48304A}" type="datetimeFigureOut">
              <a:rPr lang="en-US" smtClean="0"/>
              <a:pPr/>
              <a:t>10/23/2010</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7C9B81F-C347-4BEF-BFDF-29C42F48304A}" type="datetimeFigureOut">
              <a:rPr lang="en-US" smtClean="0"/>
              <a:pPr/>
              <a:t>10/23/2010</a:t>
            </a:fld>
            <a:endParaRPr lang="en-US" dirty="0">
              <a:solidFill>
                <a:schemeClr val="tx2">
                  <a:shade val="90000"/>
                </a:scheme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lgn="l" eaLnBrk="1" latinLnBrk="0" hangingPunct="1"/>
            <a:endParaRPr kumimoji="0" lang="en-US" dirty="0">
              <a:solidFill>
                <a:schemeClr val="tx2">
                  <a:shade val="90000"/>
                </a:scheme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1.wav"/><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audio3.wav"/><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audio6.wav"/><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audio7.wav"/><Relationship Id="rId1" Type="http://schemas.openxmlformats.org/officeDocument/2006/relationships/tags" Target="../tags/tag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wav"/><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03848" y="1052736"/>
            <a:ext cx="6156176" cy="1728192"/>
          </a:xfrm>
        </p:spPr>
        <p:txBody>
          <a:bodyPr>
            <a:noAutofit/>
          </a:bodyPr>
          <a:lstStyle/>
          <a:p>
            <a:r>
              <a:rPr lang="en-CA" sz="4400" dirty="0" smtClean="0">
                <a:solidFill>
                  <a:schemeClr val="accent4">
                    <a:lumMod val="75000"/>
                  </a:schemeClr>
                </a:solidFill>
                <a:effectLst/>
                <a:latin typeface="Aparajita" pitchFamily="34" charset="0"/>
                <a:cs typeface="Aparajita" pitchFamily="34" charset="0"/>
              </a:rPr>
              <a:t>Servant Leadership</a:t>
            </a:r>
            <a:br>
              <a:rPr lang="en-CA" sz="4400" dirty="0" smtClean="0">
                <a:solidFill>
                  <a:schemeClr val="accent4">
                    <a:lumMod val="75000"/>
                  </a:schemeClr>
                </a:solidFill>
                <a:effectLst/>
                <a:latin typeface="Aparajita" pitchFamily="34" charset="0"/>
                <a:cs typeface="Aparajita" pitchFamily="34" charset="0"/>
              </a:rPr>
            </a:br>
            <a:r>
              <a:rPr lang="en-CA" sz="4400" dirty="0" smtClean="0">
                <a:solidFill>
                  <a:schemeClr val="accent4">
                    <a:lumMod val="75000"/>
                  </a:schemeClr>
                </a:solidFill>
                <a:effectLst/>
                <a:latin typeface="Aparajita" pitchFamily="34" charset="0"/>
                <a:cs typeface="Aparajita" pitchFamily="34" charset="0"/>
              </a:rPr>
              <a:t>For Healers</a:t>
            </a:r>
            <a:endParaRPr lang="en-CA" sz="4400" dirty="0">
              <a:solidFill>
                <a:schemeClr val="accent4">
                  <a:lumMod val="75000"/>
                </a:schemeClr>
              </a:solidFill>
              <a:effectLst/>
              <a:latin typeface="Aparajita" pitchFamily="34" charset="0"/>
              <a:cs typeface="Aparajita" pitchFamily="34" charset="0"/>
            </a:endParaRPr>
          </a:p>
        </p:txBody>
      </p:sp>
      <p:sp>
        <p:nvSpPr>
          <p:cNvPr id="8" name="Subtitle 2"/>
          <p:cNvSpPr txBox="1">
            <a:spLocks/>
          </p:cNvSpPr>
          <p:nvPr/>
        </p:nvSpPr>
        <p:spPr>
          <a:xfrm>
            <a:off x="4139952" y="2996952"/>
            <a:ext cx="4328864" cy="1944216"/>
          </a:xfrm>
          <a:prstGeom prst="rect">
            <a:avLst/>
          </a:prstGeom>
        </p:spPr>
        <p:txBody>
          <a:bodyPr vert="horz">
            <a:noAutofit/>
          </a:bodyPr>
          <a:lstStyle/>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CA" sz="1000" dirty="0" smtClean="0">
                <a:solidFill>
                  <a:schemeClr val="accent4">
                    <a:lumMod val="40000"/>
                    <a:lumOff val="60000"/>
                  </a:schemeClr>
                </a:solidFill>
              </a:rPr>
              <a:t>created</a:t>
            </a:r>
            <a:r>
              <a:rPr kumimoji="0" lang="en-CA" sz="1000" b="0" i="0" u="none" strike="noStrike" kern="1200" cap="none" spc="0" normalizeH="0" noProof="0" dirty="0" smtClean="0">
                <a:ln>
                  <a:noFill/>
                </a:ln>
                <a:solidFill>
                  <a:schemeClr val="accent4">
                    <a:lumMod val="40000"/>
                    <a:lumOff val="60000"/>
                  </a:schemeClr>
                </a:solidFill>
                <a:effectLst/>
                <a:uLnTx/>
                <a:uFillTx/>
                <a:latin typeface="+mn-lt"/>
                <a:ea typeface="+mn-ea"/>
                <a:cs typeface="+mn-cs"/>
              </a:rPr>
              <a:t> b</a:t>
            </a:r>
            <a:r>
              <a:rPr lang="en-CA" sz="1000" dirty="0" smtClean="0">
                <a:solidFill>
                  <a:schemeClr val="accent4">
                    <a:lumMod val="40000"/>
                    <a:lumOff val="60000"/>
                  </a:schemeClr>
                </a:solidFill>
              </a:rPr>
              <a:t>y:</a:t>
            </a:r>
            <a:br>
              <a:rPr lang="en-CA" sz="1000" dirty="0" smtClean="0">
                <a:solidFill>
                  <a:schemeClr val="accent4">
                    <a:lumMod val="40000"/>
                    <a:lumOff val="60000"/>
                  </a:schemeClr>
                </a:solidFill>
              </a:rPr>
            </a:br>
            <a:r>
              <a:rPr kumimoji="0" lang="en-CA" sz="3000" b="1" i="0" u="none" strike="noStrike" kern="1200" cap="none" spc="0" normalizeH="0" baseline="0" noProof="0" dirty="0" smtClean="0">
                <a:ln>
                  <a:noFill/>
                </a:ln>
                <a:solidFill>
                  <a:schemeClr val="accent4">
                    <a:lumMod val="20000"/>
                    <a:lumOff val="80000"/>
                  </a:schemeClr>
                </a:solidFill>
                <a:effectLst/>
                <a:uLnTx/>
                <a:uFillTx/>
                <a:latin typeface="+mn-lt"/>
                <a:ea typeface="+mn-ea"/>
                <a:cs typeface="+mn-cs"/>
              </a:rPr>
              <a:t>SANDRA MOLENDYK</a:t>
            </a:r>
            <a:r>
              <a:rPr kumimoji="0" lang="en-CA" sz="1800" b="0" i="0" u="none" strike="noStrike" kern="1200" cap="none" spc="0" normalizeH="0" baseline="0" noProof="0" dirty="0" smtClean="0">
                <a:ln>
                  <a:noFill/>
                </a:ln>
                <a:solidFill>
                  <a:schemeClr val="accent4">
                    <a:lumMod val="20000"/>
                    <a:lumOff val="80000"/>
                  </a:schemeClr>
                </a:solidFill>
                <a:effectLst/>
                <a:uLnTx/>
                <a:uFillTx/>
                <a:latin typeface="+mn-lt"/>
                <a:ea typeface="+mn-ea"/>
                <a:cs typeface="+mn-cs"/>
              </a:rPr>
              <a:t/>
            </a:r>
            <a:br>
              <a:rPr kumimoji="0" lang="en-CA" sz="1800" b="0" i="0" u="none" strike="noStrike" kern="1200" cap="none" spc="0" normalizeH="0" baseline="0" noProof="0" dirty="0" smtClean="0">
                <a:ln>
                  <a:noFill/>
                </a:ln>
                <a:solidFill>
                  <a:schemeClr val="accent4">
                    <a:lumMod val="20000"/>
                    <a:lumOff val="80000"/>
                  </a:schemeClr>
                </a:solidFill>
                <a:effectLst/>
                <a:uLnTx/>
                <a:uFillTx/>
                <a:latin typeface="+mn-lt"/>
                <a:ea typeface="+mn-ea"/>
                <a:cs typeface="+mn-cs"/>
              </a:rPr>
            </a:br>
            <a:r>
              <a:rPr kumimoji="0" lang="en-CA" sz="1800" b="1" i="0" u="none" strike="noStrike" kern="1200" cap="none" spc="0" normalizeH="0" baseline="0" noProof="0" dirty="0" smtClean="0">
                <a:ln>
                  <a:noFill/>
                </a:ln>
                <a:solidFill>
                  <a:schemeClr val="accent4">
                    <a:lumMod val="20000"/>
                    <a:lumOff val="80000"/>
                  </a:schemeClr>
                </a:solidFill>
                <a:effectLst/>
                <a:uLnTx/>
                <a:uFillTx/>
                <a:latin typeface="+mn-lt"/>
                <a:ea typeface="+mn-ea"/>
                <a:cs typeface="+mn-cs"/>
              </a:rPr>
              <a:t>Healer and Transformational Coach</a:t>
            </a:r>
          </a:p>
          <a:p>
            <a:pPr algn="ctr"/>
            <a:endParaRPr lang="en-CA" sz="100" dirty="0" smtClean="0">
              <a:solidFill>
                <a:schemeClr val="accent4">
                  <a:lumMod val="20000"/>
                  <a:lumOff val="80000"/>
                </a:schemeClr>
              </a:solidFill>
            </a:endParaRPr>
          </a:p>
          <a:p>
            <a:pPr algn="ctr"/>
            <a:r>
              <a:rPr lang="en-CA" sz="800" dirty="0" smtClean="0">
                <a:solidFill>
                  <a:schemeClr val="accent4">
                    <a:lumMod val="40000"/>
                    <a:lumOff val="60000"/>
                  </a:schemeClr>
                </a:solidFill>
              </a:rPr>
              <a:t>ORGL 530 – Servant Leadership</a:t>
            </a:r>
          </a:p>
          <a:p>
            <a:pPr algn="ctr"/>
            <a:r>
              <a:rPr lang="en-CA" sz="800" dirty="0" smtClean="0">
                <a:solidFill>
                  <a:schemeClr val="accent4">
                    <a:lumMod val="40000"/>
                    <a:lumOff val="60000"/>
                  </a:schemeClr>
                </a:solidFill>
              </a:rPr>
              <a:t>October 20, 2010</a:t>
            </a:r>
          </a:p>
          <a:p>
            <a:pPr marL="0" marR="0" lvl="0" indent="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CA" sz="1800" b="1" i="0" u="none" strike="noStrike" kern="1200" cap="none" spc="0" normalizeH="0" baseline="0" noProof="0" dirty="0" smtClean="0">
              <a:ln>
                <a:noFill/>
              </a:ln>
              <a:solidFill>
                <a:schemeClr val="accent4">
                  <a:lumMod val="20000"/>
                  <a:lumOff val="80000"/>
                </a:schemeClr>
              </a:solidFill>
              <a:effectLst/>
              <a:uLnTx/>
              <a:uFillTx/>
              <a:latin typeface="+mn-lt"/>
              <a:ea typeface="+mn-ea"/>
              <a:cs typeface="+mn-cs"/>
            </a:endParaRPr>
          </a:p>
        </p:txBody>
      </p:sp>
      <p:pic>
        <p:nvPicPr>
          <p:cNvPr id="14" name="~PP2860.WAV">
            <a:hlinkClick r:id="" action="ppaction://media"/>
          </p:cNvPr>
          <p:cNvPicPr>
            <a:picLocks noRot="1" noChangeAspect="1"/>
          </p:cNvPicPr>
          <p:nvPr>
            <a:wavAudioFile r:embed="rId1" name="~PP2860.WAV"/>
          </p:nvPr>
        </p:nvPicPr>
        <p:blipFill>
          <a:blip r:embed="rId5" cstate="print"/>
          <a:stretch>
            <a:fillRect/>
          </a:stretch>
        </p:blipFill>
        <p:spPr>
          <a:xfrm>
            <a:off x="8750300" y="6464300"/>
            <a:ext cx="203200" cy="203200"/>
          </a:xfrm>
          <a:prstGeom prst="rect">
            <a:avLst/>
          </a:prstGeom>
        </p:spPr>
      </p:pic>
      <p:sp>
        <p:nvSpPr>
          <p:cNvPr id="266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Music: (In the garden of souls, 2000)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spd="med" advTm="72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490662"/>
            <a:ext cx="8748464" cy="1210146"/>
          </a:xfrm>
        </p:spPr>
        <p:txBody>
          <a:bodyPr>
            <a:noAutofit/>
          </a:bodyPr>
          <a:lstStyle/>
          <a:p>
            <a:r>
              <a:rPr lang="en-US" sz="4000" dirty="0" smtClean="0">
                <a:solidFill>
                  <a:srgbClr val="666699"/>
                </a:solidFill>
                <a:effectLst/>
              </a:rPr>
              <a:t>When clients seek your help, they are acting on their foresight to: </a:t>
            </a:r>
            <a:r>
              <a:rPr lang="en-US" sz="4000" dirty="0" smtClean="0">
                <a:effectLst/>
              </a:rPr>
              <a:t/>
            </a:r>
            <a:br>
              <a:rPr lang="en-US" sz="4000" dirty="0" smtClean="0">
                <a:effectLst/>
              </a:rPr>
            </a:br>
            <a:r>
              <a:rPr lang="en-US" sz="2400" dirty="0" smtClean="0"/>
              <a:t> </a:t>
            </a:r>
            <a:r>
              <a:rPr lang="en-US" sz="1000" dirty="0" smtClean="0"/>
              <a:t/>
            </a:r>
            <a:br>
              <a:rPr lang="en-US" sz="1000" dirty="0" smtClean="0"/>
            </a:br>
            <a:endParaRPr lang="en-US" sz="1000" dirty="0"/>
          </a:p>
        </p:txBody>
      </p:sp>
      <p:sp>
        <p:nvSpPr>
          <p:cNvPr id="5" name="Title 1"/>
          <p:cNvSpPr>
            <a:spLocks noGrp="1"/>
          </p:cNvSpPr>
          <p:nvPr>
            <p:ph idx="1"/>
          </p:nvPr>
        </p:nvSpPr>
        <p:spPr>
          <a:xfrm>
            <a:off x="1763688" y="1700808"/>
            <a:ext cx="7200800" cy="4608552"/>
          </a:xfrm>
        </p:spPr>
        <p:txBody>
          <a:bodyPr>
            <a:normAutofit fontScale="97500"/>
          </a:bodyPr>
          <a:lstStyle/>
          <a:p>
            <a:pPr>
              <a:buClr>
                <a:schemeClr val="accent3">
                  <a:lumMod val="40000"/>
                  <a:lumOff val="60000"/>
                </a:schemeClr>
              </a:buClr>
              <a:buFont typeface="Calibri" pitchFamily="34" charset="0"/>
              <a:buChar char="₰"/>
            </a:pPr>
            <a:r>
              <a:rPr lang="en-US" sz="2000" dirty="0" smtClean="0">
                <a:solidFill>
                  <a:srgbClr val="660066"/>
                </a:solidFill>
              </a:rPr>
              <a:t>develop their Servant-Leadership characteristics</a:t>
            </a:r>
            <a:r>
              <a:rPr lang="en-US" sz="700" dirty="0" smtClean="0">
                <a:solidFill>
                  <a:srgbClr val="660066"/>
                </a:solidFill>
              </a:rPr>
              <a:t> (</a:t>
            </a:r>
            <a:r>
              <a:rPr lang="en-US" sz="700" dirty="0" err="1" smtClean="0">
                <a:solidFill>
                  <a:srgbClr val="660066"/>
                </a:solidFill>
              </a:rPr>
              <a:t>Burkhardt</a:t>
            </a:r>
            <a:r>
              <a:rPr lang="en-US" sz="700" dirty="0" smtClean="0">
                <a:solidFill>
                  <a:srgbClr val="660066"/>
                </a:solidFill>
              </a:rPr>
              <a:t> &amp; Spears, 2002 p. 226-8)</a:t>
            </a:r>
          </a:p>
          <a:p>
            <a:pPr>
              <a:buClr>
                <a:schemeClr val="accent3">
                  <a:lumMod val="40000"/>
                  <a:lumOff val="60000"/>
                </a:schemeClr>
              </a:buClr>
              <a:buFont typeface="Calibri" pitchFamily="34" charset="0"/>
              <a:buChar char="₰"/>
            </a:pPr>
            <a:r>
              <a:rPr lang="en-US" sz="2000" dirty="0" smtClean="0">
                <a:solidFill>
                  <a:srgbClr val="660066"/>
                </a:solidFill>
              </a:rPr>
              <a:t>initiate transformation</a:t>
            </a:r>
          </a:p>
          <a:p>
            <a:pPr>
              <a:buClr>
                <a:schemeClr val="accent3">
                  <a:lumMod val="40000"/>
                  <a:lumOff val="60000"/>
                </a:schemeClr>
              </a:buClr>
              <a:buFont typeface="Calibri" pitchFamily="34" charset="0"/>
              <a:buChar char="₰"/>
            </a:pPr>
            <a:r>
              <a:rPr lang="en-US" sz="2100" dirty="0" smtClean="0">
                <a:solidFill>
                  <a:srgbClr val="660066"/>
                </a:solidFill>
              </a:rPr>
              <a:t>expand their awareness</a:t>
            </a:r>
            <a:r>
              <a:rPr lang="en-CA" sz="2100" dirty="0" smtClean="0">
                <a:solidFill>
                  <a:srgbClr val="660066"/>
                </a:solidFill>
              </a:rPr>
              <a:t> and be shaped by your insight</a:t>
            </a:r>
            <a:r>
              <a:rPr lang="en-CA" sz="800" dirty="0" smtClean="0">
                <a:solidFill>
                  <a:srgbClr val="660066"/>
                </a:solidFill>
              </a:rPr>
              <a:t> (</a:t>
            </a:r>
            <a:r>
              <a:rPr lang="en-CA" sz="800" dirty="0" err="1" smtClean="0">
                <a:solidFill>
                  <a:srgbClr val="660066"/>
                </a:solidFill>
              </a:rPr>
              <a:t>Horsman</a:t>
            </a:r>
            <a:r>
              <a:rPr lang="en-CA" sz="800" dirty="0" smtClean="0">
                <a:solidFill>
                  <a:srgbClr val="660066"/>
                </a:solidFill>
              </a:rPr>
              <a:t>, M4 p. 2).</a:t>
            </a:r>
          </a:p>
          <a:p>
            <a:pPr>
              <a:buClr>
                <a:schemeClr val="accent3">
                  <a:lumMod val="40000"/>
                  <a:lumOff val="60000"/>
                </a:schemeClr>
              </a:buClr>
              <a:buFont typeface="Calibri" pitchFamily="34" charset="0"/>
              <a:buChar char="₰"/>
            </a:pPr>
            <a:r>
              <a:rPr lang="en-US" sz="2100" dirty="0" smtClean="0">
                <a:solidFill>
                  <a:srgbClr val="660066"/>
                </a:solidFill>
              </a:rPr>
              <a:t>understand and heal their relationships</a:t>
            </a:r>
          </a:p>
          <a:p>
            <a:pPr>
              <a:buClr>
                <a:schemeClr val="accent3">
                  <a:lumMod val="40000"/>
                  <a:lumOff val="60000"/>
                </a:schemeClr>
              </a:buClr>
              <a:buFont typeface="Calibri" pitchFamily="34" charset="0"/>
              <a:buChar char="₰"/>
            </a:pPr>
            <a:r>
              <a:rPr lang="en-US" sz="2100" dirty="0" smtClean="0">
                <a:solidFill>
                  <a:srgbClr val="660066"/>
                </a:solidFill>
              </a:rPr>
              <a:t>be healthy stewards for society and the Earth.</a:t>
            </a:r>
          </a:p>
          <a:p>
            <a:pPr>
              <a:buNone/>
            </a:pPr>
            <a:endParaRPr lang="en-CA" sz="2100" dirty="0" smtClean="0">
              <a:solidFill>
                <a:srgbClr val="660066"/>
              </a:solidFill>
            </a:endParaRPr>
          </a:p>
          <a:p>
            <a:pPr algn="ctr">
              <a:buNone/>
            </a:pPr>
            <a:r>
              <a:rPr lang="en-CA" sz="2100" b="1" dirty="0" smtClean="0">
                <a:solidFill>
                  <a:srgbClr val="660066"/>
                </a:solidFill>
              </a:rPr>
              <a:t>Create a “gracious invitation” they can’t resist</a:t>
            </a:r>
            <a:r>
              <a:rPr lang="en-CA" sz="800" b="1" dirty="0" smtClean="0">
                <a:solidFill>
                  <a:srgbClr val="660066"/>
                </a:solidFill>
              </a:rPr>
              <a:t> </a:t>
            </a:r>
            <a:r>
              <a:rPr lang="en-CA" sz="800" dirty="0" smtClean="0">
                <a:solidFill>
                  <a:srgbClr val="660066"/>
                </a:solidFill>
              </a:rPr>
              <a:t>(Julie </a:t>
            </a:r>
            <a:r>
              <a:rPr lang="en-CA" sz="800" dirty="0" err="1" smtClean="0">
                <a:solidFill>
                  <a:srgbClr val="660066"/>
                </a:solidFill>
              </a:rPr>
              <a:t>Crowie</a:t>
            </a:r>
            <a:r>
              <a:rPr lang="en-CA" sz="800" dirty="0" smtClean="0">
                <a:solidFill>
                  <a:srgbClr val="660066"/>
                </a:solidFill>
              </a:rPr>
              <a:t> in Wicks p. 276)</a:t>
            </a:r>
          </a:p>
          <a:p>
            <a:pPr algn="ctr">
              <a:buNone/>
            </a:pPr>
            <a:r>
              <a:rPr lang="en-CA" sz="2100" dirty="0" smtClean="0">
                <a:solidFill>
                  <a:srgbClr val="660066"/>
                </a:solidFill>
              </a:rPr>
              <a:t>	</a:t>
            </a:r>
            <a:r>
              <a:rPr lang="en-CA" sz="2100" b="1" dirty="0" smtClean="0">
                <a:solidFill>
                  <a:srgbClr val="660066"/>
                </a:solidFill>
              </a:rPr>
              <a:t>and lure them into further activism</a:t>
            </a:r>
            <a:r>
              <a:rPr lang="en-CA" sz="1000" b="1" dirty="0" smtClean="0">
                <a:solidFill>
                  <a:srgbClr val="660066"/>
                </a:solidFill>
              </a:rPr>
              <a:t> </a:t>
            </a:r>
            <a:r>
              <a:rPr lang="en-CA" sz="800" dirty="0" smtClean="0">
                <a:solidFill>
                  <a:srgbClr val="660066"/>
                </a:solidFill>
              </a:rPr>
              <a:t>(Wicks 2002 p. 276) .</a:t>
            </a:r>
          </a:p>
          <a:p>
            <a:pPr>
              <a:buNone/>
            </a:pPr>
            <a:endParaRPr lang="en-US" dirty="0"/>
          </a:p>
        </p:txBody>
      </p:sp>
      <p:pic>
        <p:nvPicPr>
          <p:cNvPr id="4" name="Picture 3" descr="C:\Users\smolendyk\AppData\Local\Microsoft\Windows\Temporary Internet Files\Content.IE5\TC4WGA7M\MP900406928[1].jpg"/>
          <p:cNvPicPr>
            <a:picLocks noChangeAspect="1" noChangeArrowheads="1"/>
          </p:cNvPicPr>
          <p:nvPr/>
        </p:nvPicPr>
        <p:blipFill>
          <a:blip r:embed="rId5" cstate="print"/>
          <a:srcRect l="62594" t="9701" r="7496" b="35700"/>
          <a:stretch>
            <a:fillRect/>
          </a:stretch>
        </p:blipFill>
        <p:spPr bwMode="auto">
          <a:xfrm>
            <a:off x="258444" y="1700808"/>
            <a:ext cx="1289220" cy="3528392"/>
          </a:xfrm>
          <a:prstGeom prst="rect">
            <a:avLst/>
          </a:prstGeom>
          <a:ln>
            <a:noFill/>
          </a:ln>
          <a:effectLst>
            <a:outerShdw blurRad="292100" dist="139700" dir="2700000" algn="tl" rotWithShape="0">
              <a:srgbClr val="333333">
                <a:alpha val="65000"/>
              </a:srgbClr>
            </a:outerShdw>
          </a:effectLst>
        </p:spPr>
      </p:pic>
      <p:pic>
        <p:nvPicPr>
          <p:cNvPr id="13" name="~PP3911.WAV">
            <a:hlinkClick r:id="" action="ppaction://media"/>
          </p:cNvPr>
          <p:cNvPicPr>
            <a:picLocks noRot="1" noChangeAspect="1"/>
          </p:cNvPicPr>
          <p:nvPr>
            <a:wavAudioFile r:embed="rId2" name="~PP3911.WAV"/>
          </p:nvPr>
        </p:nvPicPr>
        <p:blipFill>
          <a:blip r:embed="rId6" cstate="print"/>
          <a:stretch>
            <a:fillRect/>
          </a:stretch>
        </p:blipFill>
        <p:spPr>
          <a:xfrm>
            <a:off x="8750300" y="6464300"/>
            <a:ext cx="203200" cy="203200"/>
          </a:xfrm>
          <a:prstGeom prst="rect">
            <a:avLst/>
          </a:prstGeom>
        </p:spPr>
      </p:pic>
    </p:spTree>
    <p:custDataLst>
      <p:tags r:id="rId1"/>
    </p:custDataLst>
  </p:cSld>
  <p:clrMapOvr>
    <a:masterClrMapping/>
  </p:clrMapOvr>
  <p:transition advTm="33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3000"/>
                                        <p:tgtEl>
                                          <p:spTgt spid="5">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3000"/>
                                        <p:tgtEl>
                                          <p:spTgt spid="5">
                                            <p:txEl>
                                              <p:pRg st="1" end="1"/>
                                            </p:txEl>
                                          </p:spTgt>
                                        </p:tgtEl>
                                      </p:cBhvr>
                                    </p:animEffect>
                                  </p:childTnLst>
                                </p:cTn>
                              </p:par>
                            </p:childTnLst>
                          </p:cTn>
                        </p:par>
                        <p:par>
                          <p:cTn id="16" fill="hold">
                            <p:stCondLst>
                              <p:cond delay="7000"/>
                            </p:stCondLst>
                            <p:childTnLst>
                              <p:par>
                                <p:cTn id="17" presetID="10"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3000"/>
                                        <p:tgtEl>
                                          <p:spTgt spid="5">
                                            <p:txEl>
                                              <p:pRg st="2" end="2"/>
                                            </p:txEl>
                                          </p:spTgt>
                                        </p:tgtEl>
                                      </p:cBhvr>
                                    </p:animEffect>
                                  </p:childTnLst>
                                </p:cTn>
                              </p:par>
                            </p:childTnLst>
                          </p:cTn>
                        </p:par>
                        <p:par>
                          <p:cTn id="20" fill="hold">
                            <p:stCondLst>
                              <p:cond delay="10000"/>
                            </p:stCondLst>
                            <p:childTnLst>
                              <p:par>
                                <p:cTn id="21" presetID="10"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3000"/>
                                        <p:tgtEl>
                                          <p:spTgt spid="5">
                                            <p:txEl>
                                              <p:pRg st="3" end="3"/>
                                            </p:txEl>
                                          </p:spTgt>
                                        </p:tgtEl>
                                      </p:cBhvr>
                                    </p:animEffect>
                                  </p:childTnLst>
                                </p:cTn>
                              </p:par>
                            </p:childTnLst>
                          </p:cTn>
                        </p:par>
                        <p:par>
                          <p:cTn id="24" fill="hold">
                            <p:stCondLst>
                              <p:cond delay="13000"/>
                            </p:stCondLst>
                            <p:childTnLst>
                              <p:par>
                                <p:cTn id="25" presetID="10" presetClass="entr" presetSubtype="0" fill="hold" grpId="0"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3000"/>
                                        <p:tgtEl>
                                          <p:spTgt spid="5">
                                            <p:txEl>
                                              <p:pRg st="4" end="4"/>
                                            </p:txEl>
                                          </p:spTgt>
                                        </p:tgtEl>
                                      </p:cBhvr>
                                    </p:animEffect>
                                  </p:childTnLst>
                                </p:cTn>
                              </p:par>
                            </p:childTnLst>
                          </p:cTn>
                        </p:par>
                        <p:par>
                          <p:cTn id="28" fill="hold">
                            <p:stCondLst>
                              <p:cond delay="16000"/>
                            </p:stCondLst>
                            <p:childTnLst>
                              <p:par>
                                <p:cTn id="29" presetID="10" presetClass="exit" presetSubtype="0" fill="hold" nodeType="afterEffect">
                                  <p:stCondLst>
                                    <p:cond delay="0"/>
                                  </p:stCondLst>
                                  <p:childTnLst>
                                    <p:animEffect transition="out" filter="fade">
                                      <p:cBhvr>
                                        <p:cTn id="30" dur="3000"/>
                                        <p:tgtEl>
                                          <p:spTgt spid="5">
                                            <p:txEl>
                                              <p:pRg st="0" end="0"/>
                                            </p:txEl>
                                          </p:spTgt>
                                        </p:tgtEl>
                                      </p:cBhvr>
                                    </p:animEffect>
                                    <p:set>
                                      <p:cBhvr>
                                        <p:cTn id="31" dur="1" fill="hold">
                                          <p:stCondLst>
                                            <p:cond delay="2999"/>
                                          </p:stCondLst>
                                        </p:cTn>
                                        <p:tgtEl>
                                          <p:spTgt spid="5">
                                            <p:txEl>
                                              <p:pRg st="0" end="0"/>
                                            </p:txEl>
                                          </p:spTgt>
                                        </p:tgtEl>
                                        <p:attrNameLst>
                                          <p:attrName>style.visibility</p:attrName>
                                        </p:attrNameLst>
                                      </p:cBhvr>
                                      <p:to>
                                        <p:strVal val="hidden"/>
                                      </p:to>
                                    </p:set>
                                  </p:childTnLst>
                                </p:cTn>
                              </p:par>
                            </p:childTnLst>
                          </p:cTn>
                        </p:par>
                        <p:par>
                          <p:cTn id="32" fill="hold">
                            <p:stCondLst>
                              <p:cond delay="19000"/>
                            </p:stCondLst>
                            <p:childTnLst>
                              <p:par>
                                <p:cTn id="33" presetID="10" presetClass="exit" presetSubtype="0" fill="hold" nodeType="afterEffect">
                                  <p:stCondLst>
                                    <p:cond delay="0"/>
                                  </p:stCondLst>
                                  <p:childTnLst>
                                    <p:animEffect transition="out" filter="fade">
                                      <p:cBhvr>
                                        <p:cTn id="34" dur="3000"/>
                                        <p:tgtEl>
                                          <p:spTgt spid="5">
                                            <p:txEl>
                                              <p:pRg st="1" end="1"/>
                                            </p:txEl>
                                          </p:spTgt>
                                        </p:tgtEl>
                                      </p:cBhvr>
                                    </p:animEffect>
                                    <p:set>
                                      <p:cBhvr>
                                        <p:cTn id="35" dur="1" fill="hold">
                                          <p:stCondLst>
                                            <p:cond delay="2999"/>
                                          </p:stCondLst>
                                        </p:cTn>
                                        <p:tgtEl>
                                          <p:spTgt spid="5">
                                            <p:txEl>
                                              <p:pRg st="1" end="1"/>
                                            </p:txEl>
                                          </p:spTgt>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3000"/>
                                        <p:tgtEl>
                                          <p:spTgt spid="5">
                                            <p:txEl>
                                              <p:pRg st="2" end="2"/>
                                            </p:txEl>
                                          </p:spTgt>
                                        </p:tgtEl>
                                      </p:cBhvr>
                                    </p:animEffect>
                                    <p:set>
                                      <p:cBhvr>
                                        <p:cTn id="38" dur="1" fill="hold">
                                          <p:stCondLst>
                                            <p:cond delay="2999"/>
                                          </p:stCondLst>
                                        </p:cTn>
                                        <p:tgtEl>
                                          <p:spTgt spid="5">
                                            <p:txEl>
                                              <p:pRg st="2" end="2"/>
                                            </p:txEl>
                                          </p:spTgt>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3000"/>
                                        <p:tgtEl>
                                          <p:spTgt spid="5">
                                            <p:txEl>
                                              <p:pRg st="3" end="3"/>
                                            </p:txEl>
                                          </p:spTgt>
                                        </p:tgtEl>
                                      </p:cBhvr>
                                    </p:animEffect>
                                    <p:set>
                                      <p:cBhvr>
                                        <p:cTn id="41" dur="1" fill="hold">
                                          <p:stCondLst>
                                            <p:cond delay="2999"/>
                                          </p:stCondLst>
                                        </p:cTn>
                                        <p:tgtEl>
                                          <p:spTgt spid="5">
                                            <p:txEl>
                                              <p:pRg st="3" end="3"/>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3000"/>
                                        <p:tgtEl>
                                          <p:spTgt spid="5">
                                            <p:txEl>
                                              <p:pRg st="4" end="4"/>
                                            </p:txEl>
                                          </p:spTgt>
                                        </p:tgtEl>
                                      </p:cBhvr>
                                    </p:animEffect>
                                    <p:set>
                                      <p:cBhvr>
                                        <p:cTn id="44" dur="1" fill="hold">
                                          <p:stCondLst>
                                            <p:cond delay="2999"/>
                                          </p:stCondLst>
                                        </p:cTn>
                                        <p:tgtEl>
                                          <p:spTgt spid="5">
                                            <p:txEl>
                                              <p:pRg st="4" end="4"/>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iterate type="lt">
                                    <p:tmPct val="0"/>
                                  </p:iterate>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2000"/>
                                        <p:tgtEl>
                                          <p:spTgt spid="5">
                                            <p:txEl>
                                              <p:pRg st="6" end="6"/>
                                            </p:txEl>
                                          </p:spTgt>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animEffect transition="in" filter="fade">
                                      <p:cBhvr>
                                        <p:cTn id="53" dur="2000"/>
                                        <p:tgtEl>
                                          <p:spTgt spid="5">
                                            <p:txEl>
                                              <p:pRg st="7" end="7"/>
                                            </p:txEl>
                                          </p:spTgt>
                                        </p:tgtEl>
                                      </p:cBhvr>
                                    </p:animEffect>
                                  </p:childTnLst>
                                </p:cTn>
                              </p:par>
                            </p:childTnLst>
                          </p:cTn>
                        </p:par>
                        <p:par>
                          <p:cTn id="54" fill="hold">
                            <p:stCondLst>
                              <p:cond delay="4000"/>
                            </p:stCondLst>
                            <p:childTnLst>
                              <p:par>
                                <p:cTn id="55" presetID="64" presetClass="path" presetSubtype="0" accel="50000" decel="50000" fill="hold" nodeType="afterEffect">
                                  <p:stCondLst>
                                    <p:cond delay="0"/>
                                  </p:stCondLst>
                                  <p:iterate type="lt">
                                    <p:tmPct val="0"/>
                                  </p:iterate>
                                  <p:childTnLst>
                                    <p:animMotion origin="layout" path="M 0 0  L 0 -0.33333  E" pathEditMode="relative" ptsTypes="">
                                      <p:cBhvr>
                                        <p:cTn id="56" dur="2000" fill="hold"/>
                                        <p:tgtEl>
                                          <p:spTgt spid="5">
                                            <p:txEl>
                                              <p:pRg st="6" end="6"/>
                                            </p:txEl>
                                          </p:spTgt>
                                        </p:tgtEl>
                                        <p:attrNameLst>
                                          <p:attrName>ppt_x</p:attrName>
                                          <p:attrName>ppt_y</p:attrName>
                                        </p:attrNameLst>
                                      </p:cBhvr>
                                    </p:animMotion>
                                  </p:childTnLst>
                                </p:cTn>
                              </p:par>
                              <p:par>
                                <p:cTn id="57" presetID="64" presetClass="path" presetSubtype="0" accel="50000" decel="50000" fill="hold" nodeType="withEffect">
                                  <p:stCondLst>
                                    <p:cond delay="0"/>
                                  </p:stCondLst>
                                  <p:childTnLst>
                                    <p:animMotion origin="layout" path="M 0 0  L 0 -0.33333  E" pathEditMode="relative" ptsTypes="">
                                      <p:cBhvr>
                                        <p:cTn id="58" dur="2000" fill="hold"/>
                                        <p:tgtEl>
                                          <p:spTgt spid="5">
                                            <p:txEl>
                                              <p:pRg st="7" end="7"/>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9"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cstate="print"/>
          <a:srcRect l="19561" t="15718" r="19456"/>
          <a:stretch>
            <a:fillRect/>
          </a:stretch>
        </p:blipFill>
        <p:spPr bwMode="auto">
          <a:xfrm>
            <a:off x="5436096" y="2564904"/>
            <a:ext cx="3707904" cy="4320480"/>
          </a:xfrm>
          <a:prstGeom prst="rect">
            <a:avLst/>
          </a:prstGeom>
          <a:solidFill>
            <a:schemeClr val="accent3">
              <a:lumMod val="20000"/>
              <a:lumOff val="80000"/>
              <a:alpha val="18000"/>
            </a:schemeClr>
          </a:solidFill>
          <a:ln w="9525">
            <a:noFill/>
            <a:miter lim="800000"/>
            <a:headEnd/>
            <a:tailEnd/>
          </a:ln>
          <a:effectLst/>
        </p:spPr>
      </p:pic>
      <p:sp>
        <p:nvSpPr>
          <p:cNvPr id="2" name="Title 1"/>
          <p:cNvSpPr>
            <a:spLocks noGrp="1"/>
          </p:cNvSpPr>
          <p:nvPr>
            <p:ph type="title"/>
          </p:nvPr>
        </p:nvSpPr>
        <p:spPr>
          <a:xfrm>
            <a:off x="179512" y="332656"/>
            <a:ext cx="8856984" cy="1656184"/>
          </a:xfrm>
        </p:spPr>
        <p:txBody>
          <a:bodyPr>
            <a:normAutofit fontScale="90000"/>
          </a:bodyPr>
          <a:lstStyle/>
          <a:p>
            <a:r>
              <a:rPr lang="en-US" sz="4400" dirty="0" smtClean="0">
                <a:solidFill>
                  <a:schemeClr val="accent3">
                    <a:lumMod val="60000"/>
                    <a:lumOff val="40000"/>
                  </a:schemeClr>
                </a:solidFill>
                <a:effectLst/>
              </a:rPr>
              <a:t>Can you see your clients’ potential?</a:t>
            </a:r>
            <a:r>
              <a:rPr lang="en-US" sz="900" dirty="0" smtClean="0">
                <a:effectLst/>
              </a:rPr>
              <a:t> </a:t>
            </a:r>
            <a:r>
              <a:rPr lang="en-US" sz="900" b="0" dirty="0" smtClean="0">
                <a:solidFill>
                  <a:schemeClr val="accent3">
                    <a:lumMod val="60000"/>
                    <a:lumOff val="40000"/>
                  </a:schemeClr>
                </a:solidFill>
                <a:effectLst/>
              </a:rPr>
              <a:t>(Young, 2002 p. 246)</a:t>
            </a:r>
            <a:r>
              <a:rPr lang="en-US" sz="4400" dirty="0" smtClean="0">
                <a:solidFill>
                  <a:schemeClr val="accent3">
                    <a:lumMod val="60000"/>
                    <a:lumOff val="40000"/>
                  </a:schemeClr>
                </a:solidFill>
              </a:rPr>
              <a:t/>
            </a:r>
            <a:br>
              <a:rPr lang="en-US" sz="4400" dirty="0" smtClean="0">
                <a:solidFill>
                  <a:schemeClr val="accent3">
                    <a:lumMod val="60000"/>
                    <a:lumOff val="40000"/>
                  </a:schemeClr>
                </a:solidFill>
              </a:rPr>
            </a:br>
            <a:r>
              <a:rPr lang="en-US" dirty="0" smtClean="0"/>
              <a:t/>
            </a:r>
            <a:br>
              <a:rPr lang="en-US" dirty="0" smtClean="0"/>
            </a:br>
            <a:endParaRPr lang="en-US" dirty="0"/>
          </a:p>
        </p:txBody>
      </p:sp>
      <p:sp>
        <p:nvSpPr>
          <p:cNvPr id="5" name="TextBox 4"/>
          <p:cNvSpPr txBox="1"/>
          <p:nvPr/>
        </p:nvSpPr>
        <p:spPr>
          <a:xfrm>
            <a:off x="683568" y="1268760"/>
            <a:ext cx="8136904" cy="3662541"/>
          </a:xfrm>
          <a:prstGeom prst="rect">
            <a:avLst/>
          </a:prstGeom>
          <a:noFill/>
        </p:spPr>
        <p:txBody>
          <a:bodyPr wrap="square" rtlCol="0">
            <a:spAutoFit/>
          </a:bodyPr>
          <a:lstStyle/>
          <a:p>
            <a:pPr algn="ctr">
              <a:defRPr/>
            </a:pPr>
            <a:r>
              <a:rPr lang="en-CA" sz="2800" dirty="0" smtClean="0">
                <a:solidFill>
                  <a:schemeClr val="accent3">
                    <a:lumMod val="50000"/>
                  </a:schemeClr>
                </a:solidFill>
              </a:rPr>
              <a:t>Empower your clients to see their goodness</a:t>
            </a:r>
            <a:r>
              <a:rPr lang="en-CA" sz="800" dirty="0" smtClean="0">
                <a:solidFill>
                  <a:schemeClr val="accent3">
                    <a:lumMod val="50000"/>
                  </a:schemeClr>
                </a:solidFill>
              </a:rPr>
              <a:t> (Greenleaf 2002, p.25).</a:t>
            </a:r>
          </a:p>
          <a:p>
            <a:pPr>
              <a:defRPr/>
            </a:pPr>
            <a:endParaRPr lang="en-CA" sz="3200" dirty="0" smtClean="0"/>
          </a:p>
          <a:p>
            <a:pPr algn="ctr">
              <a:defRPr/>
            </a:pPr>
            <a:r>
              <a:rPr lang="en-CA" sz="3200" dirty="0" smtClean="0">
                <a:solidFill>
                  <a:schemeClr val="tx2">
                    <a:lumMod val="10000"/>
                  </a:schemeClr>
                </a:solidFill>
              </a:rPr>
              <a:t>Help them to develop sustaining vision</a:t>
            </a:r>
            <a:r>
              <a:rPr lang="en-CA" sz="800" dirty="0" smtClean="0">
                <a:solidFill>
                  <a:schemeClr val="tx2">
                    <a:lumMod val="10000"/>
                  </a:schemeClr>
                </a:solidFill>
              </a:rPr>
              <a:t> (Greenleaf 1998, p. 131-2).</a:t>
            </a:r>
            <a:r>
              <a:rPr lang="en-CA" sz="1000" dirty="0" smtClean="0"/>
              <a:t> </a:t>
            </a:r>
          </a:p>
          <a:p>
            <a:pPr>
              <a:defRPr/>
            </a:pPr>
            <a:endParaRPr lang="en-CA" sz="2000" dirty="0" smtClean="0">
              <a:solidFill>
                <a:schemeClr val="accent6">
                  <a:lumMod val="60000"/>
                  <a:lumOff val="40000"/>
                </a:schemeClr>
              </a:solidFill>
              <a:effectLst>
                <a:outerShdw blurRad="38100" dist="38100" dir="2700000" algn="tl">
                  <a:srgbClr val="000000">
                    <a:alpha val="43137"/>
                  </a:srgbClr>
                </a:outerShdw>
              </a:effectLst>
            </a:endParaRPr>
          </a:p>
          <a:p>
            <a:pPr>
              <a:defRPr/>
            </a:pPr>
            <a:r>
              <a:rPr lang="en-CA" sz="2000" dirty="0" smtClean="0">
                <a:solidFill>
                  <a:schemeClr val="accent5">
                    <a:lumMod val="50000"/>
                  </a:schemeClr>
                </a:solidFill>
              </a:rPr>
              <a:t>Co-create a plan of action for your client to actualize their potential</a:t>
            </a:r>
            <a:r>
              <a:rPr lang="en-CA" sz="800" dirty="0" smtClean="0">
                <a:solidFill>
                  <a:schemeClr val="accent5">
                    <a:lumMod val="50000"/>
                  </a:schemeClr>
                </a:solidFill>
              </a:rPr>
              <a:t> </a:t>
            </a:r>
            <a:r>
              <a:rPr lang="en-US" sz="800" dirty="0" smtClean="0">
                <a:solidFill>
                  <a:schemeClr val="accent5">
                    <a:lumMod val="50000"/>
                  </a:schemeClr>
                </a:solidFill>
              </a:rPr>
              <a:t>(Wicks, p. </a:t>
            </a:r>
            <a:r>
              <a:rPr lang="en-CA" sz="800" dirty="0" smtClean="0">
                <a:solidFill>
                  <a:schemeClr val="accent5">
                    <a:lumMod val="50000"/>
                  </a:schemeClr>
                </a:solidFill>
              </a:rPr>
              <a:t>280)</a:t>
            </a:r>
            <a:r>
              <a:rPr lang="en-CA" sz="2000" dirty="0" smtClean="0">
                <a:solidFill>
                  <a:schemeClr val="accent5">
                    <a:lumMod val="50000"/>
                  </a:schemeClr>
                </a:solidFill>
              </a:rPr>
              <a:t> based on their unique skill sets</a:t>
            </a:r>
            <a:r>
              <a:rPr lang="en-CA" sz="800" dirty="0" smtClean="0">
                <a:solidFill>
                  <a:schemeClr val="accent5">
                    <a:lumMod val="50000"/>
                  </a:schemeClr>
                </a:solidFill>
              </a:rPr>
              <a:t> (</a:t>
            </a:r>
            <a:r>
              <a:rPr lang="en-US" sz="800" dirty="0" smtClean="0">
                <a:solidFill>
                  <a:schemeClr val="accent5">
                    <a:lumMod val="50000"/>
                  </a:schemeClr>
                </a:solidFill>
              </a:rPr>
              <a:t>Young p.246 248 249) </a:t>
            </a:r>
            <a:r>
              <a:rPr lang="en-US" sz="2000" dirty="0" smtClean="0">
                <a:solidFill>
                  <a:schemeClr val="accent5">
                    <a:lumMod val="50000"/>
                  </a:schemeClr>
                </a:solidFill>
              </a:rPr>
              <a:t>and empower them to execute their vision in everything they do. This will become their template for decision making </a:t>
            </a:r>
            <a:r>
              <a:rPr lang="en-US" sz="800" dirty="0" smtClean="0">
                <a:solidFill>
                  <a:schemeClr val="accent5">
                    <a:lumMod val="50000"/>
                  </a:schemeClr>
                </a:solidFill>
              </a:rPr>
              <a:t>(Bennis p. 105).</a:t>
            </a:r>
          </a:p>
          <a:p>
            <a:pPr>
              <a:defRPr/>
            </a:pPr>
            <a:endParaRPr lang="en-CA" sz="2000" dirty="0" smtClean="0">
              <a:effectLst>
                <a:outerShdw blurRad="38100" dist="38100" dir="2700000" algn="tl">
                  <a:srgbClr val="000000">
                    <a:alpha val="43137"/>
                  </a:srgbClr>
                </a:outerShdw>
              </a:effectLst>
            </a:endParaRPr>
          </a:p>
          <a:p>
            <a:pPr>
              <a:defRPr/>
            </a:pPr>
            <a:endParaRPr lang="en-CA" sz="2000" dirty="0" smtClean="0">
              <a:effectLst>
                <a:outerShdw blurRad="38100" dist="38100" dir="2700000" algn="tl">
                  <a:srgbClr val="000000">
                    <a:alpha val="43137"/>
                  </a:srgbClr>
                </a:outerShdw>
              </a:effectLst>
            </a:endParaRPr>
          </a:p>
        </p:txBody>
      </p:sp>
      <p:pic>
        <p:nvPicPr>
          <p:cNvPr id="6" name="~PP1448.WAV">
            <a:hlinkClick r:id="" action="ppaction://media"/>
          </p:cNvPr>
          <p:cNvPicPr>
            <a:picLocks noRot="1" noChangeAspect="1"/>
          </p:cNvPicPr>
          <p:nvPr>
            <a:wavAudioFile r:embed="rId2" name="~PP1448.WAV"/>
          </p:nvPr>
        </p:nvPicPr>
        <p:blipFill>
          <a:blip r:embed="rId6" cstate="print"/>
          <a:stretch>
            <a:fillRect/>
          </a:stretch>
        </p:blipFill>
        <p:spPr>
          <a:xfrm>
            <a:off x="8750300" y="6464300"/>
            <a:ext cx="203200" cy="203200"/>
          </a:xfrm>
          <a:prstGeom prst="rect">
            <a:avLst/>
          </a:prstGeom>
        </p:spPr>
      </p:pic>
    </p:spTree>
    <p:custDataLst>
      <p:tags r:id="rId1"/>
    </p:custDataLst>
  </p:cSld>
  <p:clrMapOvr>
    <a:masterClrMapping/>
  </p:clrMapOvr>
  <p:transition advTm="296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2000"/>
                                        <p:tgtEl>
                                          <p:spTgt spid="2"/>
                                        </p:tgtEl>
                                      </p:cBhvr>
                                    </p:animEffect>
                                    <p:set>
                                      <p:cBhvr>
                                        <p:cTn id="16" dur="1" fill="hold">
                                          <p:stCondLst>
                                            <p:cond delay="1999"/>
                                          </p:stCondLst>
                                        </p:cTn>
                                        <p:tgtEl>
                                          <p:spTgt spid="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5">
                                            <p:txEl>
                                              <p:pRg st="0" end="0"/>
                                            </p:txEl>
                                          </p:spTgt>
                                        </p:tgtEl>
                                      </p:cBhvr>
                                    </p:animEffect>
                                    <p:set>
                                      <p:cBhvr>
                                        <p:cTn id="19" dur="1" fill="hold">
                                          <p:stCondLst>
                                            <p:cond delay="1999"/>
                                          </p:stCondLst>
                                        </p:cTn>
                                        <p:tgtEl>
                                          <p:spTgt spid="5">
                                            <p:txEl>
                                              <p:pRg st="0" end="0"/>
                                            </p:txEl>
                                          </p:spTgt>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05556E-6 3.33333E-6 L 0.00087 -0.23843 " pathEditMode="relative" rAng="0" ptsTypes="AA">
                                      <p:cBhvr>
                                        <p:cTn id="26" dur="2000" fill="hold"/>
                                        <p:tgtEl>
                                          <p:spTgt spid="5">
                                            <p:txEl>
                                              <p:pRg st="2" end="2"/>
                                            </p:txEl>
                                          </p:spTgt>
                                        </p:tgtEl>
                                        <p:attrNameLst>
                                          <p:attrName>ppt_x</p:attrName>
                                          <p:attrName>ppt_y</p:attrName>
                                        </p:attrNameLst>
                                      </p:cBhvr>
                                      <p:rCtr x="0" y="-119"/>
                                    </p:animMotion>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2000"/>
                                        <p:tgtEl>
                                          <p:spTgt spid="5">
                                            <p:txEl>
                                              <p:pRg st="4" end="4"/>
                                            </p:txEl>
                                          </p:spTgt>
                                        </p:tgtEl>
                                      </p:cBhvr>
                                    </p:animEffect>
                                  </p:childTnLst>
                                </p:cTn>
                              </p:par>
                              <p:par>
                                <p:cTn id="31" presetID="64" presetClass="path" presetSubtype="0" accel="50000" decel="50000" fill="hold" nodeType="withEffect">
                                  <p:stCondLst>
                                    <p:cond delay="0"/>
                                  </p:stCondLst>
                                  <p:childTnLst>
                                    <p:animMotion origin="layout" path="M -1.94444E-6 1.85185E-6 L 0.00417 -0.26042 " pathEditMode="relative" rAng="0" ptsTypes="AA">
                                      <p:cBhvr>
                                        <p:cTn id="32" dur="2000" fill="hold"/>
                                        <p:tgtEl>
                                          <p:spTgt spid="5">
                                            <p:txEl>
                                              <p:pRg st="4" end="4"/>
                                            </p:txEl>
                                          </p:spTgt>
                                        </p:tgtEl>
                                        <p:attrNameLst>
                                          <p:attrName>ppt_x</p:attrName>
                                          <p:attrName>ppt_y</p:attrName>
                                        </p:attrNameLst>
                                      </p:cBhvr>
                                      <p:rCtr x="2" y="-13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6176" y="332656"/>
            <a:ext cx="2520280" cy="1143000"/>
          </a:xfrm>
        </p:spPr>
        <p:txBody>
          <a:bodyPr>
            <a:normAutofit fontScale="90000"/>
          </a:bodyPr>
          <a:lstStyle/>
          <a:p>
            <a:r>
              <a:rPr lang="en-US" dirty="0" smtClean="0"/>
              <a:t>References</a:t>
            </a:r>
            <a:endParaRPr lang="en-US" dirty="0"/>
          </a:p>
        </p:txBody>
      </p:sp>
      <p:sp>
        <p:nvSpPr>
          <p:cNvPr id="3" name="Content Placeholder 2"/>
          <p:cNvSpPr>
            <a:spLocks noGrp="1"/>
          </p:cNvSpPr>
          <p:nvPr>
            <p:ph idx="1"/>
          </p:nvPr>
        </p:nvSpPr>
        <p:spPr>
          <a:xfrm>
            <a:off x="251520" y="44624"/>
            <a:ext cx="5616624" cy="6696744"/>
          </a:xfrm>
          <a:gradFill>
            <a:gsLst>
              <a:gs pos="39999">
                <a:srgbClr val="85C2FF">
                  <a:alpha val="24000"/>
                </a:srgbClr>
              </a:gs>
              <a:gs pos="70000">
                <a:srgbClr val="C4D6EB">
                  <a:alpha val="26000"/>
                </a:srgbClr>
              </a:gs>
            </a:gsLst>
            <a:lin ang="5400000" scaled="0"/>
          </a:gradFill>
        </p:spPr>
        <p:txBody>
          <a:bodyPr>
            <a:normAutofit fontScale="25000" lnSpcReduction="20000"/>
          </a:bodyPr>
          <a:lstStyle/>
          <a:p>
            <a:pPr>
              <a:buNone/>
            </a:pPr>
            <a:endParaRPr lang="en-US" sz="3200" dirty="0" smtClean="0">
              <a:solidFill>
                <a:schemeClr val="tx2">
                  <a:lumMod val="10000"/>
                </a:schemeClr>
              </a:solidFill>
            </a:endParaRPr>
          </a:p>
          <a:p>
            <a:pPr>
              <a:buNone/>
            </a:pPr>
            <a:r>
              <a:rPr lang="en-US" sz="3200" dirty="0" smtClean="0">
                <a:solidFill>
                  <a:schemeClr val="tx2">
                    <a:lumMod val="10000"/>
                  </a:schemeClr>
                </a:solidFill>
              </a:rPr>
              <a:t>Beazley</a:t>
            </a:r>
            <a:r>
              <a:rPr lang="en-US" sz="3200" dirty="0" smtClean="0">
                <a:solidFill>
                  <a:schemeClr val="tx2">
                    <a:lumMod val="10000"/>
                  </a:schemeClr>
                </a:solidFill>
              </a:rPr>
              <a:t>, H., &amp; Beggs, J. (2002). Teaching servant-leadership. In L. C. Spears, &amp; M. Lawrence (Eds.), </a:t>
            </a:r>
            <a:r>
              <a:rPr lang="en-US" sz="3200" i="1" dirty="0" smtClean="0">
                <a:solidFill>
                  <a:schemeClr val="tx2">
                    <a:lumMod val="10000"/>
                  </a:schemeClr>
                </a:solidFill>
              </a:rPr>
              <a:t>Focus on leadership: Servant leadership for the Twenty-First century</a:t>
            </a:r>
            <a:r>
              <a:rPr lang="en-US" sz="3200" dirty="0" smtClean="0">
                <a:solidFill>
                  <a:schemeClr val="tx2">
                    <a:lumMod val="10000"/>
                  </a:schemeClr>
                </a:solidFill>
              </a:rPr>
              <a:t> (pp. 53-63). John Wiley &amp; Sons, INC.</a:t>
            </a:r>
          </a:p>
          <a:p>
            <a:pPr>
              <a:buNone/>
            </a:pPr>
            <a:r>
              <a:rPr lang="en-US" sz="3200" dirty="0" smtClean="0">
                <a:solidFill>
                  <a:schemeClr val="tx2">
                    <a:lumMod val="10000"/>
                  </a:schemeClr>
                </a:solidFill>
              </a:rPr>
              <a:t>Bennis, W. (2002). Become a tomorrow leader. In L. C. Spears, &amp; M. Lawrence (Eds.), </a:t>
            </a:r>
            <a:r>
              <a:rPr lang="en-US" sz="3200" i="1" dirty="0" smtClean="0">
                <a:solidFill>
                  <a:schemeClr val="tx2">
                    <a:lumMod val="10000"/>
                  </a:schemeClr>
                </a:solidFill>
              </a:rPr>
              <a:t>Focus on leadership: Servant leadership for the Twenty-First century</a:t>
            </a:r>
            <a:r>
              <a:rPr lang="en-US" sz="3200" dirty="0" smtClean="0">
                <a:solidFill>
                  <a:schemeClr val="tx2">
                    <a:lumMod val="10000"/>
                  </a:schemeClr>
                </a:solidFill>
              </a:rPr>
              <a:t> (pp. 101-109). John Wiley &amp; Sons, INC.</a:t>
            </a:r>
          </a:p>
          <a:p>
            <a:pPr>
              <a:buNone/>
            </a:pPr>
            <a:r>
              <a:rPr lang="en-US" sz="3200" dirty="0" smtClean="0">
                <a:solidFill>
                  <a:schemeClr val="tx2">
                    <a:lumMod val="10000"/>
                  </a:schemeClr>
                </a:solidFill>
              </a:rPr>
              <a:t>  </a:t>
            </a:r>
          </a:p>
          <a:p>
            <a:pPr>
              <a:buNone/>
            </a:pPr>
            <a:r>
              <a:rPr lang="en-US" sz="3200" dirty="0" smtClean="0">
                <a:solidFill>
                  <a:schemeClr val="tx2">
                    <a:lumMod val="10000"/>
                  </a:schemeClr>
                </a:solidFill>
              </a:rPr>
              <a:t>Bogle, J. C. (2002). On the right side of history. In L. C. Spears, &amp; M. Lawrence (Eds.), </a:t>
            </a:r>
            <a:r>
              <a:rPr lang="en-US" sz="3200" i="1" dirty="0" smtClean="0">
                <a:solidFill>
                  <a:schemeClr val="tx2">
                    <a:lumMod val="10000"/>
                  </a:schemeClr>
                </a:solidFill>
              </a:rPr>
              <a:t>Focus on leadership: Servant leadership for the Twenty-First century</a:t>
            </a:r>
            <a:r>
              <a:rPr lang="en-US" sz="3200" dirty="0" smtClean="0">
                <a:solidFill>
                  <a:schemeClr val="tx2">
                    <a:lumMod val="10000"/>
                  </a:schemeClr>
                </a:solidFill>
              </a:rPr>
              <a:t> (pp. 167-185). John Wiley &amp; Sons, INC.</a:t>
            </a:r>
          </a:p>
          <a:p>
            <a:pPr>
              <a:buNone/>
            </a:pPr>
            <a:r>
              <a:rPr lang="en-US" sz="3200" dirty="0" smtClean="0">
                <a:solidFill>
                  <a:schemeClr val="tx2">
                    <a:lumMod val="10000"/>
                  </a:schemeClr>
                </a:solidFill>
              </a:rPr>
              <a:t>  </a:t>
            </a:r>
          </a:p>
          <a:p>
            <a:pPr>
              <a:buNone/>
            </a:pPr>
            <a:r>
              <a:rPr lang="en-US" sz="3200" dirty="0" err="1" smtClean="0">
                <a:solidFill>
                  <a:schemeClr val="tx2">
                    <a:lumMod val="10000"/>
                  </a:schemeClr>
                </a:solidFill>
              </a:rPr>
              <a:t>Burkhardt</a:t>
            </a:r>
            <a:r>
              <a:rPr lang="en-US" sz="3200" dirty="0" smtClean="0">
                <a:solidFill>
                  <a:schemeClr val="tx2">
                    <a:lumMod val="10000"/>
                  </a:schemeClr>
                </a:solidFill>
              </a:rPr>
              <a:t>, J., &amp; Spears, L. (2002). Foresight: The lead that the leader has. In L. C. Spears, &amp; M. Lawrence (Eds.), Focus on leadership: Servant leadership for the Twenty-First century (pp. 223-243). John Wiley &amp; Sons, INC.</a:t>
            </a:r>
          </a:p>
          <a:p>
            <a:endParaRPr lang="en-US" sz="3200" dirty="0" smtClean="0">
              <a:solidFill>
                <a:schemeClr val="tx2">
                  <a:lumMod val="10000"/>
                </a:schemeClr>
              </a:solidFill>
            </a:endParaRPr>
          </a:p>
          <a:p>
            <a:pPr>
              <a:buNone/>
            </a:pPr>
            <a:r>
              <a:rPr lang="en-US" sz="3200" dirty="0" smtClean="0">
                <a:solidFill>
                  <a:schemeClr val="tx2">
                    <a:lumMod val="10000"/>
                  </a:schemeClr>
                </a:solidFill>
              </a:rPr>
              <a:t>BYU, P. (2009, July 23). Babies Understand Dog Talk. Retrieved 10 17, 2010, from </a:t>
            </a:r>
            <a:r>
              <a:rPr lang="en-US" sz="3200" dirty="0" err="1" smtClean="0">
                <a:solidFill>
                  <a:schemeClr val="tx2">
                    <a:lumMod val="10000"/>
                  </a:schemeClr>
                </a:solidFill>
              </a:rPr>
              <a:t>BlissTree</a:t>
            </a:r>
            <a:r>
              <a:rPr lang="en-US" sz="3200" dirty="0" smtClean="0">
                <a:solidFill>
                  <a:schemeClr val="tx2">
                    <a:lumMod val="10000"/>
                  </a:schemeClr>
                </a:solidFill>
              </a:rPr>
              <a:t>: http://blisstree.com/live/babies-understand-dog-talk/</a:t>
            </a:r>
          </a:p>
          <a:p>
            <a:pPr>
              <a:buNone/>
            </a:pPr>
            <a:r>
              <a:rPr lang="en-US" sz="3200" dirty="0" smtClean="0">
                <a:solidFill>
                  <a:schemeClr val="tx2">
                    <a:lumMod val="10000"/>
                  </a:schemeClr>
                </a:solidFill>
              </a:rPr>
              <a:t> </a:t>
            </a:r>
          </a:p>
          <a:p>
            <a:pPr>
              <a:buNone/>
            </a:pPr>
            <a:r>
              <a:rPr lang="en-US" sz="3200" dirty="0" smtClean="0">
                <a:solidFill>
                  <a:schemeClr val="tx2">
                    <a:lumMod val="10000"/>
                  </a:schemeClr>
                </a:solidFill>
              </a:rPr>
              <a:t>Greenleaf, R. K. (2002). Essentials of servant-leadership. In L. C. Spears, &amp; M. Lawrence (Eds.), </a:t>
            </a:r>
            <a:r>
              <a:rPr lang="en-US" sz="3200" i="1" dirty="0" smtClean="0">
                <a:solidFill>
                  <a:schemeClr val="tx2">
                    <a:lumMod val="10000"/>
                  </a:schemeClr>
                </a:solidFill>
              </a:rPr>
              <a:t>Focus on leadership: Servant leadership for the Twenty-First century</a:t>
            </a:r>
            <a:r>
              <a:rPr lang="en-US" sz="3200" dirty="0" smtClean="0">
                <a:solidFill>
                  <a:schemeClr val="tx2">
                    <a:lumMod val="10000"/>
                  </a:schemeClr>
                </a:solidFill>
              </a:rPr>
              <a:t> (pp. 19-25). John Wiley &amp; Sons, INC.</a:t>
            </a:r>
          </a:p>
          <a:p>
            <a:pPr>
              <a:buNone/>
            </a:pPr>
            <a:r>
              <a:rPr lang="en-US" sz="3200" dirty="0" smtClean="0">
                <a:solidFill>
                  <a:schemeClr val="tx2">
                    <a:lumMod val="10000"/>
                  </a:schemeClr>
                </a:solidFill>
              </a:rPr>
              <a:t> </a:t>
            </a:r>
          </a:p>
          <a:p>
            <a:pPr>
              <a:buNone/>
            </a:pPr>
            <a:r>
              <a:rPr lang="en-US" sz="3200" dirty="0" smtClean="0">
                <a:solidFill>
                  <a:schemeClr val="tx2">
                    <a:lumMod val="10000"/>
                  </a:schemeClr>
                </a:solidFill>
              </a:rPr>
              <a:t>Greenleaf, R. K. (1998). </a:t>
            </a:r>
            <a:r>
              <a:rPr lang="en-US" sz="3200" i="1" dirty="0" smtClean="0">
                <a:solidFill>
                  <a:schemeClr val="tx2">
                    <a:lumMod val="10000"/>
                  </a:schemeClr>
                </a:solidFill>
              </a:rPr>
              <a:t>The power of servant-leadership.</a:t>
            </a:r>
            <a:r>
              <a:rPr lang="en-US" sz="3200" dirty="0" smtClean="0">
                <a:solidFill>
                  <a:schemeClr val="tx2">
                    <a:lumMod val="10000"/>
                  </a:schemeClr>
                </a:solidFill>
              </a:rPr>
              <a:t> San Francisco, USA: Berrett-Koehler Publishers.</a:t>
            </a:r>
          </a:p>
          <a:p>
            <a:endParaRPr lang="en-US" sz="3200" dirty="0" smtClean="0">
              <a:solidFill>
                <a:schemeClr val="tx2">
                  <a:lumMod val="10000"/>
                </a:schemeClr>
              </a:solidFill>
            </a:endParaRPr>
          </a:p>
          <a:p>
            <a:pPr>
              <a:buNone/>
            </a:pPr>
            <a:r>
              <a:rPr lang="en-US" sz="3200" dirty="0" smtClean="0">
                <a:solidFill>
                  <a:schemeClr val="tx2">
                    <a:lumMod val="10000"/>
                  </a:schemeClr>
                </a:solidFill>
              </a:rPr>
              <a:t>Horsman, J. (2010, August). </a:t>
            </a:r>
            <a:r>
              <a:rPr lang="en-US" sz="3200" i="1" dirty="0" smtClean="0">
                <a:solidFill>
                  <a:schemeClr val="tx2">
                    <a:lumMod val="10000"/>
                  </a:schemeClr>
                </a:solidFill>
              </a:rPr>
              <a:t>Listening &amp; communication issues, Moral intelligence &amp; servant-leadership : Journeying on the path of leadership. Retrieved Sept 2010, from Gonzaga Blackboard: </a:t>
            </a:r>
            <a:r>
              <a:rPr lang="en-US" sz="2400" i="1" dirty="0" smtClean="0">
                <a:solidFill>
                  <a:schemeClr val="tx2">
                    <a:lumMod val="10000"/>
                  </a:schemeClr>
                </a:solidFill>
              </a:rPr>
              <a:t>Servant Leadership ORGL530:learn.gonzaga.edu/bbcswebdav/courses/ORGL530_A2_11744_FA010/ORGL530_A2_11744_FA010_ImportedContent_20100830010851/M3_Listening_and_Moral_Intelligence_for_Servant_leaders_2010.pdf</a:t>
            </a:r>
          </a:p>
          <a:p>
            <a:pPr>
              <a:buNone/>
            </a:pPr>
            <a:r>
              <a:rPr lang="en-US" sz="3200" dirty="0" smtClean="0">
                <a:solidFill>
                  <a:schemeClr val="tx2">
                    <a:lumMod val="10000"/>
                  </a:schemeClr>
                </a:solidFill>
              </a:rPr>
              <a:t>Horsman</a:t>
            </a:r>
            <a:r>
              <a:rPr lang="en-US" sz="3200" i="1" dirty="0" smtClean="0">
                <a:solidFill>
                  <a:schemeClr val="tx2">
                    <a:lumMod val="10000"/>
                  </a:schemeClr>
                </a:solidFill>
              </a:rPr>
              <a:t>, J. (2010, 16 August). M4- Principles of transformation and developing leaders 2009.pdf. Retrieved September 2001, </a:t>
            </a:r>
            <a:r>
              <a:rPr lang="en-US" sz="2400" i="1" dirty="0" smtClean="0">
                <a:solidFill>
                  <a:schemeClr val="tx2">
                    <a:lumMod val="10000"/>
                  </a:schemeClr>
                </a:solidFill>
              </a:rPr>
              <a:t>from Gonzaga Blackboard: https://learn.gonzaga.edu/bbcswebdav/courses/ORGL530_A2_11744_FA010/ORGL530_A2_11744_FA010_ImportedContent_20100830010851/M4_Some_Principles_of_Transformation_and_Developing_Leaders_2009.pdf</a:t>
            </a:r>
          </a:p>
          <a:p>
            <a:pPr>
              <a:buNone/>
            </a:pPr>
            <a:endParaRPr lang="en-US" sz="3200" i="1" dirty="0" smtClean="0">
              <a:solidFill>
                <a:schemeClr val="tx2">
                  <a:lumMod val="10000"/>
                </a:schemeClr>
              </a:solidFill>
            </a:endParaRPr>
          </a:p>
          <a:p>
            <a:pPr>
              <a:buNone/>
            </a:pPr>
            <a:r>
              <a:rPr lang="en-US" sz="3200" dirty="0" smtClean="0">
                <a:solidFill>
                  <a:schemeClr val="tx2">
                    <a:lumMod val="10000"/>
                  </a:schemeClr>
                </a:solidFill>
              </a:rPr>
              <a:t>Jones, M</a:t>
            </a:r>
            <a:r>
              <a:rPr lang="en-US" sz="3200" i="1" dirty="0" smtClean="0">
                <a:solidFill>
                  <a:schemeClr val="tx2">
                    <a:lumMod val="10000"/>
                  </a:schemeClr>
                </a:solidFill>
              </a:rPr>
              <a:t>. (2002). Servant leadership and the imaginative life. In L. C. Spears, &amp; M. Lawrence (Eds.), Focus on leadership: Servant leadership for the Twenty-First century (p. 396). John Wiley &amp; Sons, INC.</a:t>
            </a:r>
          </a:p>
          <a:p>
            <a:pPr>
              <a:buNone/>
            </a:pPr>
            <a:r>
              <a:rPr lang="en-US" sz="3200" i="1" dirty="0" smtClean="0">
                <a:solidFill>
                  <a:schemeClr val="tx2">
                    <a:lumMod val="10000"/>
                  </a:schemeClr>
                </a:solidFill>
              </a:rPr>
              <a:t> </a:t>
            </a:r>
          </a:p>
          <a:p>
            <a:pPr>
              <a:buNone/>
            </a:pPr>
            <a:r>
              <a:rPr lang="en-US" sz="3200" dirty="0" smtClean="0">
                <a:solidFill>
                  <a:schemeClr val="tx2">
                    <a:lumMod val="10000"/>
                  </a:schemeClr>
                </a:solidFill>
              </a:rPr>
              <a:t>McGee-Cooper, A., &amp; Trammell, D. (2002). From hero-as-leader to servant-as-leader. In L. C. Spears, &amp; M. Lawrence (Eds.), </a:t>
            </a:r>
            <a:r>
              <a:rPr lang="en-US" sz="3200" i="1" dirty="0" smtClean="0">
                <a:solidFill>
                  <a:schemeClr val="tx2">
                    <a:lumMod val="10000"/>
                  </a:schemeClr>
                </a:solidFill>
              </a:rPr>
              <a:t>Focus on leadership: Servant leadership for the Twenty-First century</a:t>
            </a:r>
            <a:r>
              <a:rPr lang="en-US" sz="3200" dirty="0" smtClean="0">
                <a:solidFill>
                  <a:schemeClr val="tx2">
                    <a:lumMod val="10000"/>
                  </a:schemeClr>
                </a:solidFill>
              </a:rPr>
              <a:t> (pp. 140-151). John Wiley &amp; Sons, INC.</a:t>
            </a:r>
          </a:p>
          <a:p>
            <a:pPr>
              <a:buNone/>
            </a:pPr>
            <a:r>
              <a:rPr lang="en-US" sz="3200" dirty="0" smtClean="0">
                <a:solidFill>
                  <a:schemeClr val="tx2">
                    <a:lumMod val="10000"/>
                  </a:schemeClr>
                </a:solidFill>
              </a:rPr>
              <a:t> </a:t>
            </a:r>
          </a:p>
          <a:p>
            <a:pPr>
              <a:buNone/>
            </a:pPr>
            <a:r>
              <a:rPr lang="en-US" sz="3200" dirty="0" smtClean="0">
                <a:solidFill>
                  <a:schemeClr val="tx2">
                    <a:lumMod val="10000"/>
                  </a:schemeClr>
                </a:solidFill>
              </a:rPr>
              <a:t>Moxley, R. S. (2002). Leadership as partnership. In L. C. Spears, &amp; M. Lawrence (Eds.), </a:t>
            </a:r>
            <a:r>
              <a:rPr lang="en-US" sz="3200" i="1" dirty="0" smtClean="0">
                <a:solidFill>
                  <a:schemeClr val="tx2">
                    <a:lumMod val="10000"/>
                  </a:schemeClr>
                </a:solidFill>
              </a:rPr>
              <a:t>Focus on leadership: Servant leadership for the Twenty-First century</a:t>
            </a:r>
            <a:r>
              <a:rPr lang="en-US" sz="3200" dirty="0" smtClean="0">
                <a:solidFill>
                  <a:schemeClr val="tx2">
                    <a:lumMod val="10000"/>
                  </a:schemeClr>
                </a:solidFill>
              </a:rPr>
              <a:t> (pp. 47-51). John Wiley &amp; Sons, INC.</a:t>
            </a:r>
          </a:p>
          <a:p>
            <a:pPr>
              <a:buNone/>
            </a:pPr>
            <a:r>
              <a:rPr lang="en-US" sz="3200" dirty="0" smtClean="0">
                <a:solidFill>
                  <a:schemeClr val="tx2">
                    <a:lumMod val="10000"/>
                  </a:schemeClr>
                </a:solidFill>
              </a:rPr>
              <a:t> </a:t>
            </a:r>
          </a:p>
          <a:p>
            <a:pPr>
              <a:buNone/>
            </a:pPr>
            <a:r>
              <a:rPr lang="en-US" sz="3200" dirty="0" smtClean="0">
                <a:solidFill>
                  <a:schemeClr val="tx2">
                    <a:lumMod val="10000"/>
                  </a:schemeClr>
                </a:solidFill>
              </a:rPr>
              <a:t>Sipe, J. W., &amp; Frick, D. M. (2009). </a:t>
            </a:r>
            <a:r>
              <a:rPr lang="en-US" sz="3200" i="1" dirty="0" smtClean="0">
                <a:solidFill>
                  <a:schemeClr val="tx2">
                    <a:lumMod val="10000"/>
                  </a:schemeClr>
                </a:solidFill>
              </a:rPr>
              <a:t>Seven pillars of servant-leadership: Practicing the wisdom of leading by serving.</a:t>
            </a:r>
            <a:r>
              <a:rPr lang="en-US" sz="3200" dirty="0" smtClean="0">
                <a:solidFill>
                  <a:schemeClr val="tx2">
                    <a:lumMod val="10000"/>
                  </a:schemeClr>
                </a:solidFill>
              </a:rPr>
              <a:t> New York, USA: Paulist Press.</a:t>
            </a:r>
          </a:p>
          <a:p>
            <a:pPr>
              <a:buNone/>
            </a:pPr>
            <a:r>
              <a:rPr lang="en-US" sz="3200" dirty="0" smtClean="0">
                <a:solidFill>
                  <a:schemeClr val="tx2">
                    <a:lumMod val="10000"/>
                  </a:schemeClr>
                </a:solidFill>
              </a:rPr>
              <a:t> </a:t>
            </a:r>
          </a:p>
          <a:p>
            <a:pPr>
              <a:buNone/>
            </a:pPr>
            <a:r>
              <a:rPr lang="en-US" sz="3200" dirty="0" smtClean="0">
                <a:solidFill>
                  <a:schemeClr val="tx2">
                    <a:lumMod val="10000"/>
                  </a:schemeClr>
                </a:solidFill>
              </a:rPr>
              <a:t>Smith, R.-M., &amp; Farnsworth, K. A. (2002). Servant-leadership in community colleges. In L. C. Spears, &amp; M. Lawrence (Eds.), Focus on leadership: Servant leadership for the Twenty-First century (pp. 211-221 ). John Wiley &amp; Sons, INC.</a:t>
            </a:r>
            <a:br>
              <a:rPr lang="en-US" sz="3200" dirty="0" smtClean="0">
                <a:solidFill>
                  <a:schemeClr val="tx2">
                    <a:lumMod val="10000"/>
                  </a:schemeClr>
                </a:solidFill>
              </a:rPr>
            </a:br>
            <a:endParaRPr lang="en-US" sz="3200" dirty="0" smtClean="0">
              <a:solidFill>
                <a:schemeClr val="tx2">
                  <a:lumMod val="10000"/>
                </a:schemeClr>
              </a:solidFill>
            </a:endParaRPr>
          </a:p>
          <a:p>
            <a:pPr>
              <a:buNone/>
            </a:pPr>
            <a:r>
              <a:rPr lang="en-US" sz="3200" dirty="0" smtClean="0">
                <a:solidFill>
                  <a:schemeClr val="tx2">
                    <a:lumMod val="10000"/>
                  </a:schemeClr>
                </a:solidFill>
              </a:rPr>
              <a:t>Spears, L. C. (2002). Introduction: Tracing the past, present, and future of servant leadership. In L. C. Spears, &amp; M. Lawrence (Eds.), </a:t>
            </a:r>
            <a:r>
              <a:rPr lang="en-US" sz="3200" i="1" dirty="0" smtClean="0">
                <a:solidFill>
                  <a:schemeClr val="tx2">
                    <a:lumMod val="10000"/>
                  </a:schemeClr>
                </a:solidFill>
              </a:rPr>
              <a:t>Focus on leadership: Servant leadership for the Twenty-First century</a:t>
            </a:r>
            <a:r>
              <a:rPr lang="en-US" sz="3200" dirty="0" smtClean="0">
                <a:solidFill>
                  <a:schemeClr val="tx2">
                    <a:lumMod val="10000"/>
                  </a:schemeClr>
                </a:solidFill>
              </a:rPr>
              <a:t> (pp. 1-18). John Wiley &amp; Sons, INC.</a:t>
            </a:r>
          </a:p>
          <a:p>
            <a:pPr>
              <a:buNone/>
            </a:pPr>
            <a:endParaRPr lang="en-US" sz="3200" dirty="0" smtClean="0">
              <a:solidFill>
                <a:schemeClr val="tx2">
                  <a:lumMod val="10000"/>
                </a:schemeClr>
              </a:solidFill>
            </a:endParaRPr>
          </a:p>
          <a:p>
            <a:pPr>
              <a:buNone/>
            </a:pPr>
            <a:r>
              <a:rPr lang="en-US" sz="3200" dirty="0" smtClean="0">
                <a:solidFill>
                  <a:schemeClr val="tx2">
                    <a:lumMod val="10000"/>
                  </a:schemeClr>
                </a:solidFill>
              </a:rPr>
              <a:t> Spears, &amp; M. Lawrence (Eds.), Focus on leadership: Servant leadership for the Twenty-First century (pp. 27-33). John Wiley &amp; Sons, INC. </a:t>
            </a:r>
          </a:p>
          <a:p>
            <a:pPr>
              <a:buNone/>
            </a:pPr>
            <a:endParaRPr lang="en-US" sz="3200" dirty="0" smtClean="0">
              <a:solidFill>
                <a:schemeClr val="tx2">
                  <a:lumMod val="10000"/>
                </a:schemeClr>
              </a:solidFill>
            </a:endParaRPr>
          </a:p>
          <a:p>
            <a:pPr>
              <a:buNone/>
            </a:pPr>
            <a:r>
              <a:rPr lang="en-US" sz="3200" dirty="0" smtClean="0">
                <a:solidFill>
                  <a:schemeClr val="tx2">
                    <a:lumMod val="10000"/>
                  </a:schemeClr>
                </a:solidFill>
              </a:rPr>
              <a:t>VAS (Performer). (2000). In the garden of souls. On In the garden of souls [CD].</a:t>
            </a:r>
          </a:p>
          <a:p>
            <a:pPr>
              <a:buNone/>
            </a:pPr>
            <a:endParaRPr lang="en-US" sz="3200" dirty="0" smtClean="0">
              <a:solidFill>
                <a:schemeClr val="tx2">
                  <a:lumMod val="10000"/>
                </a:schemeClr>
              </a:solidFill>
            </a:endParaRPr>
          </a:p>
          <a:p>
            <a:pPr>
              <a:buNone/>
            </a:pPr>
            <a:r>
              <a:rPr lang="en-US" sz="3200" dirty="0" smtClean="0">
                <a:solidFill>
                  <a:schemeClr val="tx2">
                    <a:lumMod val="10000"/>
                  </a:schemeClr>
                </a:solidFill>
              </a:rPr>
              <a:t>Wicks, J. (2002). Table for six billion please. In L. C. Spears, &amp; M. Lawrence (Eds.), Focus on leadership: Servant leadership for the Twenty-First century (pp. 269-283). John Wiley &amp; Sons, INC.</a:t>
            </a:r>
          </a:p>
          <a:p>
            <a:endParaRPr lang="en-US" sz="3200" dirty="0" smtClean="0">
              <a:solidFill>
                <a:schemeClr val="tx2">
                  <a:lumMod val="10000"/>
                </a:schemeClr>
              </a:solidFill>
            </a:endParaRPr>
          </a:p>
          <a:p>
            <a:pPr>
              <a:buNone/>
            </a:pPr>
            <a:r>
              <a:rPr lang="en-US" sz="3200" dirty="0" smtClean="0">
                <a:solidFill>
                  <a:schemeClr val="tx2">
                    <a:lumMod val="10000"/>
                  </a:schemeClr>
                </a:solidFill>
              </a:rPr>
              <a:t>Young, D. S. (2002). Foresight: The lead that the leader has. In L. C. Spears, &amp; M. Lawrence (Eds.), Focus on leadership: Servant leadership for the Twenty-First century (pp. 245-255). John Wiley &amp; Sons, INC.</a:t>
            </a:r>
            <a:endParaRPr lang="en-US" sz="7200" b="1" dirty="0" smtClean="0">
              <a:solidFill>
                <a:schemeClr val="tx2">
                  <a:lumMod val="10000"/>
                </a:schemeClr>
              </a:solidFill>
            </a:endParaRPr>
          </a:p>
          <a:p>
            <a:pPr>
              <a:buNone/>
            </a:pPr>
            <a:endParaRPr lang="en-US" sz="3200" dirty="0" smtClean="0">
              <a:solidFill>
                <a:schemeClr val="tx2">
                  <a:lumMod val="10000"/>
                </a:schemeClr>
              </a:solidFill>
            </a:endParaRPr>
          </a:p>
          <a:p>
            <a:pPr>
              <a:buNone/>
            </a:pPr>
            <a:r>
              <a:rPr lang="en-US" sz="3200" dirty="0" smtClean="0">
                <a:solidFill>
                  <a:schemeClr val="tx2">
                    <a:lumMod val="10000"/>
                  </a:schemeClr>
                </a:solidFill>
              </a:rPr>
              <a:t>Zohar, D. (2002). Servant-leadership and the rewiring the corporate brain. In L. C. Spears, &amp; M. Lawrence (Eds.), </a:t>
            </a:r>
            <a:r>
              <a:rPr lang="en-US" sz="3200" i="1" dirty="0" smtClean="0">
                <a:solidFill>
                  <a:schemeClr val="tx2">
                    <a:lumMod val="10000"/>
                  </a:schemeClr>
                </a:solidFill>
              </a:rPr>
              <a:t>Focus on leadership: Servant leadership for the Twenty-First century</a:t>
            </a:r>
            <a:r>
              <a:rPr lang="en-US" sz="3200" dirty="0" smtClean="0">
                <a:solidFill>
                  <a:schemeClr val="tx2">
                    <a:lumMod val="10000"/>
                  </a:schemeClr>
                </a:solidFill>
              </a:rPr>
              <a:t> (pp. 111-121). John Wiley &amp; Sons, INC.</a:t>
            </a:r>
            <a:endParaRPr lang="en-US" sz="3200" dirty="0" smtClean="0">
              <a:solidFill>
                <a:srgbClr val="FF0000"/>
              </a:solidFill>
            </a:endParaRPr>
          </a:p>
          <a:p>
            <a:endParaRPr lang="en-US" dirty="0"/>
          </a:p>
        </p:txBody>
      </p:sp>
      <p:pic>
        <p:nvPicPr>
          <p:cNvPr id="1027" name="Picture 3" descr="C:\Users\smolendyk\AppData\Local\Microsoft\Windows\Temporary Internet Files\Content.IE5\41103ARG\MP900403845[1].jpg"/>
          <p:cNvPicPr>
            <a:picLocks noChangeAspect="1" noChangeArrowheads="1"/>
          </p:cNvPicPr>
          <p:nvPr/>
        </p:nvPicPr>
        <p:blipFill>
          <a:blip r:embed="rId4" cstate="print"/>
          <a:srcRect/>
          <a:stretch>
            <a:fillRect/>
          </a:stretch>
        </p:blipFill>
        <p:spPr bwMode="auto">
          <a:xfrm>
            <a:off x="6012160" y="1691680"/>
            <a:ext cx="2833120" cy="4032448"/>
          </a:xfrm>
          <a:prstGeom prst="rect">
            <a:avLst/>
          </a:prstGeom>
          <a:ln>
            <a:noFill/>
          </a:ln>
          <a:effectLst>
            <a:outerShdw blurRad="292100" dist="139700" dir="2700000" algn="tl" rotWithShape="0">
              <a:srgbClr val="333333">
                <a:alpha val="65000"/>
              </a:srgbClr>
            </a:outerShdw>
          </a:effectLst>
        </p:spPr>
      </p:pic>
      <p:pic>
        <p:nvPicPr>
          <p:cNvPr id="5" name="~PP1428.WAV">
            <a:hlinkClick r:id="" action="ppaction://media"/>
          </p:cNvPr>
          <p:cNvPicPr>
            <a:picLocks noRot="1" noChangeAspect="1"/>
          </p:cNvPicPr>
          <p:nvPr>
            <a:wavAudioFile r:embed="rId1" name="~PP1428.WAV"/>
          </p:nvPr>
        </p:nvPicPr>
        <p:blipFill>
          <a:blip r:embed="rId5" cstate="print"/>
          <a:stretch>
            <a:fillRect/>
          </a:stretch>
        </p:blipFill>
        <p:spPr>
          <a:xfrm>
            <a:off x="8750300" y="6464300"/>
            <a:ext cx="203200" cy="203200"/>
          </a:xfrm>
          <a:prstGeom prst="rect">
            <a:avLst/>
          </a:prstGeom>
        </p:spPr>
      </p:pic>
    </p:spTree>
  </p:cSld>
  <p:clrMapOvr>
    <a:masterClrMapping/>
  </p:clrMapOvr>
  <p:transition advTm="16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84000"/>
            <a:lum/>
          </a:blip>
          <a:srcRect/>
          <a:stretch>
            <a:fillRect l="-18000" t="18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Autofit/>
          </a:bodyPr>
          <a:lstStyle/>
          <a:p>
            <a:r>
              <a:rPr lang="en-US" sz="4000" b="0" dirty="0" smtClean="0">
                <a:solidFill>
                  <a:schemeClr val="tx2">
                    <a:lumMod val="25000"/>
                  </a:schemeClr>
                </a:solidFill>
                <a:effectLst/>
                <a:latin typeface="Aparajita" pitchFamily="34" charset="0"/>
                <a:cs typeface="Aparajita" pitchFamily="34" charset="0"/>
              </a:rPr>
              <a:t>As a Servant-Leader and Healer:</a:t>
            </a:r>
            <a:br>
              <a:rPr lang="en-US" sz="4000" b="0" dirty="0" smtClean="0">
                <a:solidFill>
                  <a:schemeClr val="tx2">
                    <a:lumMod val="25000"/>
                  </a:schemeClr>
                </a:solidFill>
                <a:effectLst/>
                <a:latin typeface="Aparajita" pitchFamily="34" charset="0"/>
                <a:cs typeface="Aparajita" pitchFamily="34" charset="0"/>
              </a:rPr>
            </a:br>
            <a:r>
              <a:rPr lang="en-US" sz="4000" b="0" dirty="0" smtClean="0">
                <a:solidFill>
                  <a:schemeClr val="accent4">
                    <a:lumMod val="20000"/>
                    <a:lumOff val="80000"/>
                  </a:schemeClr>
                </a:solidFill>
                <a:effectLst/>
                <a:latin typeface="Aparajita" pitchFamily="34" charset="0"/>
                <a:cs typeface="Aparajita" pitchFamily="34" charset="0"/>
              </a:rPr>
              <a:t/>
            </a:r>
            <a:br>
              <a:rPr lang="en-US" sz="4000" b="0" dirty="0" smtClean="0">
                <a:solidFill>
                  <a:schemeClr val="accent4">
                    <a:lumMod val="20000"/>
                    <a:lumOff val="80000"/>
                  </a:schemeClr>
                </a:solidFill>
                <a:effectLst/>
                <a:latin typeface="Aparajita" pitchFamily="34" charset="0"/>
                <a:cs typeface="Aparajita" pitchFamily="34" charset="0"/>
              </a:rPr>
            </a:br>
            <a:endParaRPr lang="en-US" sz="2000" b="0" dirty="0" smtClean="0">
              <a:solidFill>
                <a:schemeClr val="accent4">
                  <a:lumMod val="20000"/>
                  <a:lumOff val="80000"/>
                </a:schemeClr>
              </a:solidFill>
              <a:effectLst/>
              <a:latin typeface="Aparajita" pitchFamily="34" charset="0"/>
              <a:cs typeface="Aparajita" pitchFamily="34" charset="0"/>
            </a:endParaRPr>
          </a:p>
        </p:txBody>
      </p:sp>
      <p:sp>
        <p:nvSpPr>
          <p:cNvPr id="3" name="Content Placeholder 2"/>
          <p:cNvSpPr>
            <a:spLocks noGrp="1"/>
          </p:cNvSpPr>
          <p:nvPr>
            <p:ph idx="1"/>
          </p:nvPr>
        </p:nvSpPr>
        <p:spPr>
          <a:xfrm>
            <a:off x="323528" y="692696"/>
            <a:ext cx="8373616" cy="936104"/>
          </a:xfrm>
          <a:noFill/>
        </p:spPr>
        <p:txBody>
          <a:bodyPr>
            <a:normAutofit/>
          </a:bodyPr>
          <a:lstStyle/>
          <a:p>
            <a:pPr algn="ctr">
              <a:buNone/>
            </a:pPr>
            <a:r>
              <a:rPr lang="en-US" sz="2000" dirty="0" smtClean="0">
                <a:solidFill>
                  <a:srgbClr val="FF6600"/>
                </a:solidFill>
                <a:latin typeface="Aparajita" pitchFamily="34" charset="0"/>
                <a:cs typeface="Aparajita" pitchFamily="34" charset="0"/>
              </a:rPr>
              <a:t>You help your clients to become healthier, wiser, freer, more autonomous, more like themselves to become servants; while ensuring those with the least privilege in society will also benefit </a:t>
            </a:r>
            <a:r>
              <a:rPr lang="en-US" sz="800" b="1" dirty="0" smtClean="0">
                <a:solidFill>
                  <a:schemeClr val="tx2">
                    <a:lumMod val="25000"/>
                  </a:schemeClr>
                </a:solidFill>
                <a:latin typeface="Aparajita" pitchFamily="34" charset="0"/>
                <a:cs typeface="Aparajita" pitchFamily="34" charset="0"/>
              </a:rPr>
              <a:t>(Greenleaf 2002, pg 24).</a:t>
            </a:r>
            <a:endParaRPr lang="en-US" sz="800" b="1" cap="all" dirty="0" smtClean="0">
              <a:ln w="6350">
                <a:noFill/>
              </a:ln>
              <a:solidFill>
                <a:schemeClr val="tx2">
                  <a:lumMod val="25000"/>
                </a:schemeClr>
              </a:solidFill>
              <a:latin typeface="Aparajita" pitchFamily="34" charset="0"/>
              <a:ea typeface="+mj-ea"/>
              <a:cs typeface="Aparajita" pitchFamily="34" charset="0"/>
            </a:endParaRPr>
          </a:p>
        </p:txBody>
      </p:sp>
      <p:sp>
        <p:nvSpPr>
          <p:cNvPr id="4" name="Content Placeholder 2"/>
          <p:cNvSpPr txBox="1">
            <a:spLocks/>
          </p:cNvSpPr>
          <p:nvPr/>
        </p:nvSpPr>
        <p:spPr>
          <a:xfrm>
            <a:off x="179512" y="1988840"/>
            <a:ext cx="9073008" cy="4464496"/>
          </a:xfrm>
          <a:prstGeom prst="rect">
            <a:avLst/>
          </a:prstGeom>
          <a:noFill/>
        </p:spPr>
        <p:txBody>
          <a:bodyPr vert="horz">
            <a:no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US" sz="2200" dirty="0" smtClean="0">
                <a:solidFill>
                  <a:schemeClr val="tx2">
                    <a:lumMod val="10000"/>
                  </a:schemeClr>
                </a:solidFill>
                <a:latin typeface="Aparajita" pitchFamily="34" charset="0"/>
                <a:cs typeface="Aparajita" pitchFamily="34" charset="0"/>
              </a:rPr>
              <a:t>1.   listening to your clients worries and dreams</a:t>
            </a:r>
          </a:p>
          <a:p>
            <a:pPr marL="548640" lvl="0" indent="-411480">
              <a:spcBef>
                <a:spcPct val="20000"/>
              </a:spcBef>
              <a:buClr>
                <a:schemeClr val="tx1">
                  <a:shade val="95000"/>
                </a:schemeClr>
              </a:buClr>
              <a:buSzPct val="65000"/>
              <a:defRPr/>
            </a:pPr>
            <a:r>
              <a:rPr lang="en-US" sz="2200" dirty="0" smtClean="0">
                <a:solidFill>
                  <a:schemeClr val="tx2">
                    <a:lumMod val="10000"/>
                  </a:schemeClr>
                </a:solidFill>
                <a:latin typeface="Aparajita" pitchFamily="34" charset="0"/>
                <a:cs typeface="Aparajita" pitchFamily="34" charset="0"/>
              </a:rPr>
              <a:t>2.   accepting your clients unique spirits and challenges</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US" sz="2200" dirty="0" smtClean="0">
                <a:solidFill>
                  <a:schemeClr val="tx2">
                    <a:lumMod val="10000"/>
                  </a:schemeClr>
                </a:solidFill>
                <a:latin typeface="Aparajita" pitchFamily="34" charset="0"/>
                <a:cs typeface="Aparajita" pitchFamily="34" charset="0"/>
              </a:rPr>
              <a:t>3.   healing your clients, helping them to become whole, and empowering their visions</a:t>
            </a:r>
          </a:p>
          <a:p>
            <a:pPr marL="548640" lvl="0" indent="-411480">
              <a:spcBef>
                <a:spcPct val="20000"/>
              </a:spcBef>
              <a:buClr>
                <a:schemeClr val="tx1">
                  <a:shade val="95000"/>
                </a:schemeClr>
              </a:buClr>
              <a:buSzPct val="65000"/>
              <a:defRPr/>
            </a:pPr>
            <a:r>
              <a:rPr lang="en-US" sz="2200" dirty="0" smtClean="0">
                <a:solidFill>
                  <a:schemeClr val="tx2">
                    <a:lumMod val="10000"/>
                  </a:schemeClr>
                </a:solidFill>
                <a:latin typeface="Aparajita" pitchFamily="34" charset="0"/>
                <a:cs typeface="Aparajita" pitchFamily="34" charset="0"/>
              </a:rPr>
              <a:t>4.   expanding your own awareness and fostering your authenticity</a:t>
            </a:r>
          </a:p>
          <a:p>
            <a:pPr marL="548640" lvl="0" indent="-411480">
              <a:spcBef>
                <a:spcPct val="20000"/>
              </a:spcBef>
              <a:buClr>
                <a:schemeClr val="tx1">
                  <a:shade val="95000"/>
                </a:schemeClr>
              </a:buClr>
              <a:buSzPct val="65000"/>
            </a:pPr>
            <a:r>
              <a:rPr lang="en-US" sz="2200" dirty="0" smtClean="0">
                <a:solidFill>
                  <a:schemeClr val="tx2">
                    <a:lumMod val="10000"/>
                  </a:schemeClr>
                </a:solidFill>
                <a:latin typeface="Aparajita" pitchFamily="34" charset="0"/>
                <a:cs typeface="Aparajita" pitchFamily="34" charset="0"/>
              </a:rPr>
              <a:t>5.   convincing others to do what is intuitively right; through consensus</a:t>
            </a:r>
          </a:p>
          <a:p>
            <a:pPr marL="548640" lvl="0" indent="-411480">
              <a:spcBef>
                <a:spcPct val="20000"/>
              </a:spcBef>
              <a:buClr>
                <a:schemeClr val="tx1">
                  <a:shade val="95000"/>
                </a:schemeClr>
              </a:buClr>
              <a:buSzPct val="65000"/>
            </a:pPr>
            <a:r>
              <a:rPr lang="en-US" sz="2200" dirty="0" smtClean="0">
                <a:solidFill>
                  <a:schemeClr val="tx2">
                    <a:lumMod val="10000"/>
                  </a:schemeClr>
                </a:solidFill>
                <a:latin typeface="Aparajita" pitchFamily="34" charset="0"/>
                <a:cs typeface="Aparajita" pitchFamily="34" charset="0"/>
              </a:rPr>
              <a:t>6.  balancing conceptualized legacy with operational goals</a:t>
            </a:r>
          </a:p>
          <a:p>
            <a:pPr marL="548640" lvl="0" indent="-411480">
              <a:spcBef>
                <a:spcPct val="20000"/>
              </a:spcBef>
              <a:buClr>
                <a:schemeClr val="tx1">
                  <a:shade val="95000"/>
                </a:schemeClr>
              </a:buClr>
              <a:buSzPct val="65000"/>
            </a:pPr>
            <a:r>
              <a:rPr lang="en-US" sz="2200" dirty="0" smtClean="0">
                <a:solidFill>
                  <a:schemeClr val="tx2">
                    <a:lumMod val="10000"/>
                  </a:schemeClr>
                </a:solidFill>
                <a:latin typeface="Aparajita" pitchFamily="34" charset="0"/>
                <a:cs typeface="Aparajita" pitchFamily="34" charset="0"/>
              </a:rPr>
              <a:t>7.   intuitively foreseeing the outcomes of situations</a:t>
            </a:r>
          </a:p>
          <a:p>
            <a:pPr marL="548640" lvl="0" indent="-411480">
              <a:spcBef>
                <a:spcPct val="20000"/>
              </a:spcBef>
              <a:buClr>
                <a:schemeClr val="tx1">
                  <a:shade val="95000"/>
                </a:schemeClr>
              </a:buClr>
              <a:buSzPct val="65000"/>
            </a:pPr>
            <a:r>
              <a:rPr lang="en-US" sz="2200" dirty="0" smtClean="0">
                <a:solidFill>
                  <a:schemeClr val="tx2">
                    <a:lumMod val="10000"/>
                  </a:schemeClr>
                </a:solidFill>
                <a:latin typeface="Aparajita" pitchFamily="34" charset="0"/>
                <a:cs typeface="Aparajita" pitchFamily="34" charset="0"/>
              </a:rPr>
              <a:t>8.   committing to stewardship for the greater good of society</a:t>
            </a:r>
          </a:p>
          <a:p>
            <a:pPr marL="548640" lvl="0" indent="-411480">
              <a:spcBef>
                <a:spcPct val="20000"/>
              </a:spcBef>
              <a:buClr>
                <a:schemeClr val="tx1">
                  <a:shade val="95000"/>
                </a:schemeClr>
              </a:buClr>
              <a:buSzPct val="65000"/>
            </a:pPr>
            <a:r>
              <a:rPr lang="en-US" sz="2200" dirty="0" smtClean="0">
                <a:solidFill>
                  <a:schemeClr val="tx2">
                    <a:lumMod val="10000"/>
                  </a:schemeClr>
                </a:solidFill>
                <a:latin typeface="Aparajita" pitchFamily="34" charset="0"/>
                <a:cs typeface="Aparajita" pitchFamily="34" charset="0"/>
              </a:rPr>
              <a:t>9.   valuing the intrinsic worth of people, society, and the environment</a:t>
            </a:r>
          </a:p>
          <a:p>
            <a:pPr marL="548640" lvl="0" indent="-411480">
              <a:spcBef>
                <a:spcPct val="20000"/>
              </a:spcBef>
              <a:buClr>
                <a:schemeClr val="tx1">
                  <a:shade val="95000"/>
                </a:schemeClr>
              </a:buClr>
              <a:buSzPct val="65000"/>
            </a:pPr>
            <a:r>
              <a:rPr lang="en-US" sz="2200" dirty="0" smtClean="0">
                <a:solidFill>
                  <a:schemeClr val="tx2">
                    <a:lumMod val="10000"/>
                  </a:schemeClr>
                </a:solidFill>
                <a:latin typeface="Aparajita" pitchFamily="34" charset="0"/>
                <a:cs typeface="Aparajita" pitchFamily="34" charset="0"/>
              </a:rPr>
              <a:t>10. building a community of servant-leaders: dedicated to achieving legacy and stewardship</a:t>
            </a:r>
          </a:p>
        </p:txBody>
      </p:sp>
      <p:sp>
        <p:nvSpPr>
          <p:cNvPr id="9" name="Content Placeholder 2"/>
          <p:cNvSpPr txBox="1">
            <a:spLocks/>
          </p:cNvSpPr>
          <p:nvPr/>
        </p:nvSpPr>
        <p:spPr>
          <a:xfrm>
            <a:off x="179512" y="1565176"/>
            <a:ext cx="8517632" cy="351656"/>
          </a:xfrm>
          <a:prstGeom prst="rect">
            <a:avLst/>
          </a:prstGeom>
          <a:noFill/>
        </p:spPr>
        <p:txBody>
          <a:bodyPr vert="horz">
            <a:no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lang="en-US" sz="2000" b="1" dirty="0" smtClean="0">
                <a:solidFill>
                  <a:schemeClr val="tx2">
                    <a:lumMod val="10000"/>
                  </a:schemeClr>
                </a:solidFill>
                <a:latin typeface="Aparajita" pitchFamily="34" charset="0"/>
                <a:cs typeface="Aparajita" pitchFamily="34" charset="0"/>
              </a:rPr>
              <a:t>You already demonstrate many (or all) of the ten characteristics of Servant-Leadership by:</a:t>
            </a:r>
          </a:p>
        </p:txBody>
      </p:sp>
      <p:pic>
        <p:nvPicPr>
          <p:cNvPr id="13" name="~PP746.WAV">
            <a:hlinkClick r:id="" action="ppaction://media"/>
          </p:cNvPr>
          <p:cNvPicPr>
            <a:picLocks noRot="1" noChangeAspect="1"/>
          </p:cNvPicPr>
          <p:nvPr>
            <a:wavAudioFile r:embed="rId1" name="~PP746.WAV"/>
          </p:nvPr>
        </p:nvPicPr>
        <p:blipFill>
          <a:blip r:embed="rId5" cstate="print"/>
          <a:stretch>
            <a:fillRect/>
          </a:stretch>
        </p:blipFill>
        <p:spPr>
          <a:xfrm>
            <a:off x="8750300" y="6464300"/>
            <a:ext cx="203200" cy="203200"/>
          </a:xfrm>
          <a:prstGeom prst="rect">
            <a:avLst/>
          </a:prstGeom>
        </p:spPr>
      </p:pic>
    </p:spTree>
  </p:cSld>
  <p:clrMapOvr>
    <a:masterClrMapping/>
  </p:clrMapOvr>
  <p:transition advTm="67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childTnLst>
                                </p:cTn>
                              </p:par>
                            </p:childTnLst>
                          </p:cTn>
                        </p:par>
                        <p:par>
                          <p:cTn id="15" fill="hold">
                            <p:stCondLst>
                              <p:cond delay="5000"/>
                            </p:stCondLst>
                            <p:childTnLst>
                              <p:par>
                                <p:cTn id="16" presetID="10" presetClass="entr" presetSubtype="0" fill="hold" grpId="0" nodeType="afterEffect">
                                  <p:stCondLst>
                                    <p:cond delay="9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childTnLst>
                          </p:cTn>
                        </p:par>
                        <p:par>
                          <p:cTn id="19" fill="hold">
                            <p:stCondLst>
                              <p:cond delay="17000"/>
                            </p:stCondLst>
                            <p:childTnLst>
                              <p:par>
                                <p:cTn id="20" presetID="10" presetClass="entr" presetSubtype="0" fill="hold" nodeType="afterEffect">
                                  <p:stCondLst>
                                    <p:cond delay="220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childTnLst>
                                </p:cTn>
                              </p:par>
                            </p:childTnLst>
                          </p:cTn>
                        </p:par>
                        <p:par>
                          <p:cTn id="23" fill="hold">
                            <p:stCondLst>
                              <p:cond delay="21200"/>
                            </p:stCondLst>
                            <p:childTnLst>
                              <p:par>
                                <p:cTn id="24" presetID="10" presetClass="entr" presetSubtype="0" fill="hold" nodeType="afterEffect">
                                  <p:stCondLst>
                                    <p:cond delay="220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2000"/>
                                        <p:tgtEl>
                                          <p:spTgt spid="4">
                                            <p:txEl>
                                              <p:pRg st="1" end="1"/>
                                            </p:txEl>
                                          </p:spTgt>
                                        </p:tgtEl>
                                      </p:cBhvr>
                                    </p:animEffect>
                                  </p:childTnLst>
                                </p:cTn>
                              </p:par>
                            </p:childTnLst>
                          </p:cTn>
                        </p:par>
                        <p:par>
                          <p:cTn id="27" fill="hold">
                            <p:stCondLst>
                              <p:cond delay="25400"/>
                            </p:stCondLst>
                            <p:childTnLst>
                              <p:par>
                                <p:cTn id="28" presetID="10" presetClass="entr" presetSubtype="0" fill="hold" nodeType="afterEffect">
                                  <p:stCondLst>
                                    <p:cond delay="300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2000"/>
                                        <p:tgtEl>
                                          <p:spTgt spid="4">
                                            <p:txEl>
                                              <p:pRg st="2" end="2"/>
                                            </p:txEl>
                                          </p:spTgt>
                                        </p:tgtEl>
                                      </p:cBhvr>
                                    </p:animEffect>
                                  </p:childTnLst>
                                </p:cTn>
                              </p:par>
                            </p:childTnLst>
                          </p:cTn>
                        </p:par>
                        <p:par>
                          <p:cTn id="31" fill="hold">
                            <p:stCondLst>
                              <p:cond delay="30400"/>
                            </p:stCondLst>
                            <p:childTnLst>
                              <p:par>
                                <p:cTn id="32" presetID="10" presetClass="entr" presetSubtype="0" fill="hold" nodeType="afterEffect">
                                  <p:stCondLst>
                                    <p:cond delay="220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2000"/>
                                        <p:tgtEl>
                                          <p:spTgt spid="4">
                                            <p:txEl>
                                              <p:pRg st="3" end="3"/>
                                            </p:txEl>
                                          </p:spTgt>
                                        </p:tgtEl>
                                      </p:cBhvr>
                                    </p:animEffect>
                                  </p:childTnLst>
                                </p:cTn>
                              </p:par>
                            </p:childTnLst>
                          </p:cTn>
                        </p:par>
                        <p:par>
                          <p:cTn id="35" fill="hold">
                            <p:stCondLst>
                              <p:cond delay="34600"/>
                            </p:stCondLst>
                            <p:childTnLst>
                              <p:par>
                                <p:cTn id="36" presetID="10" presetClass="entr" presetSubtype="0" fill="hold" nodeType="afterEffect">
                                  <p:stCondLst>
                                    <p:cond delay="230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2000"/>
                                        <p:tgtEl>
                                          <p:spTgt spid="4">
                                            <p:txEl>
                                              <p:pRg st="4" end="4"/>
                                            </p:txEl>
                                          </p:spTgt>
                                        </p:tgtEl>
                                      </p:cBhvr>
                                    </p:animEffect>
                                  </p:childTnLst>
                                </p:cTn>
                              </p:par>
                            </p:childTnLst>
                          </p:cTn>
                        </p:par>
                        <p:par>
                          <p:cTn id="39" fill="hold">
                            <p:stCondLst>
                              <p:cond delay="38900"/>
                            </p:stCondLst>
                            <p:childTnLst>
                              <p:par>
                                <p:cTn id="40" presetID="10" presetClass="entr" presetSubtype="0" fill="hold" nodeType="afterEffect">
                                  <p:stCondLst>
                                    <p:cond delay="230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2000"/>
                                        <p:tgtEl>
                                          <p:spTgt spid="4">
                                            <p:txEl>
                                              <p:pRg st="5" end="5"/>
                                            </p:txEl>
                                          </p:spTgt>
                                        </p:tgtEl>
                                      </p:cBhvr>
                                    </p:animEffect>
                                  </p:childTnLst>
                                </p:cTn>
                              </p:par>
                            </p:childTnLst>
                          </p:cTn>
                        </p:par>
                        <p:par>
                          <p:cTn id="43" fill="hold">
                            <p:stCondLst>
                              <p:cond delay="43200"/>
                            </p:stCondLst>
                            <p:childTnLst>
                              <p:par>
                                <p:cTn id="44" presetID="10" presetClass="entr" presetSubtype="0" fill="hold" nodeType="afterEffect">
                                  <p:stCondLst>
                                    <p:cond delay="230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2000"/>
                                        <p:tgtEl>
                                          <p:spTgt spid="4">
                                            <p:txEl>
                                              <p:pRg st="6" end="6"/>
                                            </p:txEl>
                                          </p:spTgt>
                                        </p:tgtEl>
                                      </p:cBhvr>
                                    </p:animEffect>
                                  </p:childTnLst>
                                </p:cTn>
                              </p:par>
                            </p:childTnLst>
                          </p:cTn>
                        </p:par>
                        <p:par>
                          <p:cTn id="47" fill="hold">
                            <p:stCondLst>
                              <p:cond delay="47500"/>
                            </p:stCondLst>
                            <p:childTnLst>
                              <p:par>
                                <p:cTn id="48" presetID="10" presetClass="entr" presetSubtype="0" fill="hold" nodeType="afterEffect">
                                  <p:stCondLst>
                                    <p:cond delay="2300"/>
                                  </p:stCondLst>
                                  <p:childTnLst>
                                    <p:set>
                                      <p:cBhvr>
                                        <p:cTn id="49" dur="1" fill="hold">
                                          <p:stCondLst>
                                            <p:cond delay="0"/>
                                          </p:stCondLst>
                                        </p:cTn>
                                        <p:tgtEl>
                                          <p:spTgt spid="4">
                                            <p:txEl>
                                              <p:pRg st="7" end="7"/>
                                            </p:txEl>
                                          </p:spTgt>
                                        </p:tgtEl>
                                        <p:attrNameLst>
                                          <p:attrName>style.visibility</p:attrName>
                                        </p:attrNameLst>
                                      </p:cBhvr>
                                      <p:to>
                                        <p:strVal val="visible"/>
                                      </p:to>
                                    </p:set>
                                    <p:animEffect transition="in" filter="fade">
                                      <p:cBhvr>
                                        <p:cTn id="50" dur="2000"/>
                                        <p:tgtEl>
                                          <p:spTgt spid="4">
                                            <p:txEl>
                                              <p:pRg st="7" end="7"/>
                                            </p:txEl>
                                          </p:spTgt>
                                        </p:tgtEl>
                                      </p:cBhvr>
                                    </p:animEffect>
                                  </p:childTnLst>
                                </p:cTn>
                              </p:par>
                            </p:childTnLst>
                          </p:cTn>
                        </p:par>
                        <p:par>
                          <p:cTn id="51" fill="hold">
                            <p:stCondLst>
                              <p:cond delay="51800"/>
                            </p:stCondLst>
                            <p:childTnLst>
                              <p:par>
                                <p:cTn id="52" presetID="10" presetClass="entr" presetSubtype="0" fill="hold" nodeType="afterEffect">
                                  <p:stCondLst>
                                    <p:cond delay="2300"/>
                                  </p:stCondLst>
                                  <p:childTnLst>
                                    <p:set>
                                      <p:cBhvr>
                                        <p:cTn id="53" dur="1" fill="hold">
                                          <p:stCondLst>
                                            <p:cond delay="0"/>
                                          </p:stCondLst>
                                        </p:cTn>
                                        <p:tgtEl>
                                          <p:spTgt spid="4">
                                            <p:txEl>
                                              <p:pRg st="8" end="8"/>
                                            </p:txEl>
                                          </p:spTgt>
                                        </p:tgtEl>
                                        <p:attrNameLst>
                                          <p:attrName>style.visibility</p:attrName>
                                        </p:attrNameLst>
                                      </p:cBhvr>
                                      <p:to>
                                        <p:strVal val="visible"/>
                                      </p:to>
                                    </p:set>
                                    <p:animEffect transition="in" filter="fade">
                                      <p:cBhvr>
                                        <p:cTn id="54" dur="2000"/>
                                        <p:tgtEl>
                                          <p:spTgt spid="4">
                                            <p:txEl>
                                              <p:pRg st="8" end="8"/>
                                            </p:txEl>
                                          </p:spTgt>
                                        </p:tgtEl>
                                      </p:cBhvr>
                                    </p:animEffect>
                                  </p:childTnLst>
                                </p:cTn>
                              </p:par>
                            </p:childTnLst>
                          </p:cTn>
                        </p:par>
                        <p:par>
                          <p:cTn id="55" fill="hold">
                            <p:stCondLst>
                              <p:cond delay="56100"/>
                            </p:stCondLst>
                            <p:childTnLst>
                              <p:par>
                                <p:cTn id="56" presetID="10" presetClass="entr" presetSubtype="0" fill="hold" nodeType="afterEffect">
                                  <p:stCondLst>
                                    <p:cond delay="2300"/>
                                  </p:stCondLst>
                                  <p:childTnLst>
                                    <p:set>
                                      <p:cBhvr>
                                        <p:cTn id="57" dur="1" fill="hold">
                                          <p:stCondLst>
                                            <p:cond delay="0"/>
                                          </p:stCondLst>
                                        </p:cTn>
                                        <p:tgtEl>
                                          <p:spTgt spid="4">
                                            <p:txEl>
                                              <p:pRg st="9" end="9"/>
                                            </p:txEl>
                                          </p:spTgt>
                                        </p:tgtEl>
                                        <p:attrNameLst>
                                          <p:attrName>style.visibility</p:attrName>
                                        </p:attrNameLst>
                                      </p:cBhvr>
                                      <p:to>
                                        <p:strVal val="visible"/>
                                      </p:to>
                                    </p:set>
                                    <p:animEffect transition="in" filter="fade">
                                      <p:cBhvr>
                                        <p:cTn id="58"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9"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2" grpId="0"/>
      <p:bldP spid="3" grpId="0"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03648" y="413792"/>
            <a:ext cx="7560840" cy="1143000"/>
          </a:xfrm>
        </p:spPr>
        <p:txBody>
          <a:bodyPr>
            <a:noAutofit/>
          </a:bodyPr>
          <a:lstStyle/>
          <a:p>
            <a:r>
              <a:rPr lang="en-US" sz="4000" dirty="0" smtClean="0">
                <a:solidFill>
                  <a:schemeClr val="tx2">
                    <a:lumMod val="25000"/>
                  </a:schemeClr>
                </a:solidFill>
                <a:effectLst/>
                <a:latin typeface="Aparajita" pitchFamily="34" charset="0"/>
                <a:cs typeface="Aparajita" pitchFamily="34" charset="0"/>
              </a:rPr>
              <a:t>Servant-Leadership</a:t>
            </a:r>
            <a:br>
              <a:rPr lang="en-US" sz="4000" dirty="0" smtClean="0">
                <a:solidFill>
                  <a:schemeClr val="tx2">
                    <a:lumMod val="25000"/>
                  </a:schemeClr>
                </a:solidFill>
                <a:effectLst/>
                <a:latin typeface="Aparajita" pitchFamily="34" charset="0"/>
                <a:cs typeface="Aparajita" pitchFamily="34" charset="0"/>
              </a:rPr>
            </a:br>
            <a:r>
              <a:rPr lang="en-US" sz="4000" dirty="0" smtClean="0">
                <a:solidFill>
                  <a:schemeClr val="tx2">
                    <a:lumMod val="25000"/>
                  </a:schemeClr>
                </a:solidFill>
                <a:effectLst/>
                <a:latin typeface="Aparajita" pitchFamily="34" charset="0"/>
                <a:cs typeface="Aparajita" pitchFamily="34" charset="0"/>
              </a:rPr>
              <a:t>is in your Heart, Spirit, and Soul</a:t>
            </a:r>
          </a:p>
        </p:txBody>
      </p:sp>
      <p:sp>
        <p:nvSpPr>
          <p:cNvPr id="3" name="Content Placeholder 2"/>
          <p:cNvSpPr>
            <a:spLocks noGrp="1"/>
          </p:cNvSpPr>
          <p:nvPr>
            <p:ph idx="1"/>
          </p:nvPr>
        </p:nvSpPr>
        <p:spPr>
          <a:xfrm>
            <a:off x="1403648" y="2060848"/>
            <a:ext cx="7740352" cy="4248512"/>
          </a:xfrm>
        </p:spPr>
        <p:txBody>
          <a:bodyPr>
            <a:normAutofit/>
          </a:bodyPr>
          <a:lstStyle/>
          <a:p>
            <a:pPr>
              <a:buNone/>
            </a:pPr>
            <a:r>
              <a:rPr lang="en-US" sz="2000" b="1" dirty="0" smtClean="0">
                <a:solidFill>
                  <a:schemeClr val="tx2">
                    <a:lumMod val="25000"/>
                  </a:schemeClr>
                </a:solidFill>
              </a:rPr>
              <a:t>As a healer you are already a philanthropist, you:</a:t>
            </a:r>
            <a:r>
              <a:rPr lang="en-CA" sz="800" dirty="0" smtClean="0">
                <a:solidFill>
                  <a:schemeClr val="tx2">
                    <a:lumMod val="25000"/>
                  </a:schemeClr>
                </a:solidFill>
              </a:rPr>
              <a:t> </a:t>
            </a:r>
            <a:br>
              <a:rPr lang="en-CA" sz="800" dirty="0" smtClean="0">
                <a:solidFill>
                  <a:schemeClr val="tx2">
                    <a:lumMod val="25000"/>
                  </a:schemeClr>
                </a:solidFill>
              </a:rPr>
            </a:br>
            <a:r>
              <a:rPr lang="en-CA" sz="800" dirty="0" smtClean="0">
                <a:solidFill>
                  <a:schemeClr val="tx2">
                    <a:lumMod val="25000"/>
                  </a:schemeClr>
                </a:solidFill>
              </a:rPr>
              <a:t>(Wicks 2002 p. 280) </a:t>
            </a:r>
            <a:endParaRPr lang="en-US" sz="800" b="1" dirty="0" smtClean="0">
              <a:solidFill>
                <a:schemeClr val="tx2">
                  <a:lumMod val="25000"/>
                </a:schemeClr>
              </a:solidFill>
            </a:endParaRPr>
          </a:p>
          <a:p>
            <a:pPr>
              <a:buNone/>
            </a:pPr>
            <a:r>
              <a:rPr lang="en-US" sz="2000" dirty="0" smtClean="0">
                <a:solidFill>
                  <a:schemeClr val="tx2">
                    <a:lumMod val="25000"/>
                  </a:schemeClr>
                </a:solidFill>
              </a:rPr>
              <a:t>- work from the place of love, respect, and care</a:t>
            </a:r>
            <a:br>
              <a:rPr lang="en-US" sz="2000" dirty="0" smtClean="0">
                <a:solidFill>
                  <a:schemeClr val="tx2">
                    <a:lumMod val="25000"/>
                  </a:schemeClr>
                </a:solidFill>
              </a:rPr>
            </a:br>
            <a:r>
              <a:rPr lang="en-US" sz="800" dirty="0" smtClean="0">
                <a:solidFill>
                  <a:schemeClr val="tx2">
                    <a:lumMod val="25000"/>
                  </a:schemeClr>
                </a:solidFill>
              </a:rPr>
              <a:t>(Spears 2002 p. 282 &amp; Greenleaf 1998 p. 165)</a:t>
            </a:r>
          </a:p>
          <a:p>
            <a:pPr>
              <a:buNone/>
            </a:pPr>
            <a:r>
              <a:rPr lang="en-US" sz="2000" dirty="0" smtClean="0">
                <a:solidFill>
                  <a:schemeClr val="tx2">
                    <a:lumMod val="25000"/>
                  </a:schemeClr>
                </a:solidFill>
              </a:rPr>
              <a:t>- heal with the gifts, loving heart, and warm spirit only you can provide</a:t>
            </a:r>
            <a:r>
              <a:rPr lang="en-US" sz="1000" dirty="0" smtClean="0">
                <a:solidFill>
                  <a:schemeClr val="tx2">
                    <a:lumMod val="25000"/>
                  </a:schemeClr>
                </a:solidFill>
              </a:rPr>
              <a:t/>
            </a:r>
            <a:br>
              <a:rPr lang="en-US" sz="1000" dirty="0" smtClean="0">
                <a:solidFill>
                  <a:schemeClr val="tx2">
                    <a:lumMod val="25000"/>
                  </a:schemeClr>
                </a:solidFill>
              </a:rPr>
            </a:br>
            <a:r>
              <a:rPr lang="en-US" sz="800" dirty="0" smtClean="0">
                <a:solidFill>
                  <a:schemeClr val="tx2">
                    <a:lumMod val="25000"/>
                  </a:schemeClr>
                </a:solidFill>
              </a:rPr>
              <a:t>(Jones 2002,</a:t>
            </a:r>
            <a:r>
              <a:rPr lang="en-CA" sz="800" dirty="0" smtClean="0">
                <a:solidFill>
                  <a:schemeClr val="tx2">
                    <a:lumMod val="25000"/>
                  </a:schemeClr>
                </a:solidFill>
              </a:rPr>
              <a:t> p. 39-40) and (Wicks 2002 p. 272) </a:t>
            </a:r>
          </a:p>
          <a:p>
            <a:pPr>
              <a:buNone/>
            </a:pPr>
            <a:r>
              <a:rPr lang="en-CA" sz="2000" dirty="0" smtClean="0">
                <a:solidFill>
                  <a:schemeClr val="tx2">
                    <a:lumMod val="25000"/>
                  </a:schemeClr>
                </a:solidFill>
              </a:rPr>
              <a:t>- realize “being” has more impact than “saying” or providing gimmicks</a:t>
            </a:r>
            <a:r>
              <a:rPr lang="en-CA" sz="1000" dirty="0" smtClean="0">
                <a:solidFill>
                  <a:schemeClr val="tx2">
                    <a:lumMod val="25000"/>
                  </a:schemeClr>
                </a:solidFill>
              </a:rPr>
              <a:t> </a:t>
            </a:r>
            <a:r>
              <a:rPr lang="en-CA" sz="800" dirty="0" smtClean="0">
                <a:solidFill>
                  <a:schemeClr val="tx2">
                    <a:lumMod val="25000"/>
                  </a:schemeClr>
                </a:solidFill>
              </a:rPr>
              <a:t>(Greenleaf 1998 p. 154)</a:t>
            </a:r>
          </a:p>
          <a:p>
            <a:pPr>
              <a:buNone/>
            </a:pPr>
            <a:r>
              <a:rPr lang="en-CA" sz="2000" dirty="0" smtClean="0">
                <a:solidFill>
                  <a:schemeClr val="tx2">
                    <a:lumMod val="25000"/>
                  </a:schemeClr>
                </a:solidFill>
              </a:rPr>
              <a:t>- work to increase the sum of human happiness.</a:t>
            </a:r>
            <a:r>
              <a:rPr lang="en-CA" sz="1000" dirty="0" smtClean="0">
                <a:solidFill>
                  <a:schemeClr val="tx2">
                    <a:lumMod val="25000"/>
                  </a:schemeClr>
                </a:solidFill>
              </a:rPr>
              <a:t/>
            </a:r>
            <a:br>
              <a:rPr lang="en-CA" sz="1000" dirty="0" smtClean="0">
                <a:solidFill>
                  <a:schemeClr val="tx2">
                    <a:lumMod val="25000"/>
                  </a:schemeClr>
                </a:solidFill>
              </a:rPr>
            </a:br>
            <a:r>
              <a:rPr lang="en-CA" sz="800" dirty="0" smtClean="0">
                <a:solidFill>
                  <a:schemeClr val="tx2">
                    <a:lumMod val="25000"/>
                  </a:schemeClr>
                </a:solidFill>
              </a:rPr>
              <a:t>(</a:t>
            </a:r>
            <a:r>
              <a:rPr lang="en-CA" sz="800" dirty="0" err="1" smtClean="0">
                <a:solidFill>
                  <a:schemeClr val="tx2">
                    <a:lumMod val="25000"/>
                  </a:schemeClr>
                </a:solidFill>
              </a:rPr>
              <a:t>Zohar</a:t>
            </a:r>
            <a:r>
              <a:rPr lang="en-CA" sz="800" dirty="0" smtClean="0">
                <a:solidFill>
                  <a:schemeClr val="tx2">
                    <a:lumMod val="25000"/>
                  </a:schemeClr>
                </a:solidFill>
              </a:rPr>
              <a:t> 2002 p. 118)</a:t>
            </a:r>
          </a:p>
          <a:p>
            <a:pPr algn="ctr">
              <a:buNone/>
            </a:pPr>
            <a:endParaRPr lang="en-US" sz="2400" b="1" dirty="0" smtClean="0">
              <a:solidFill>
                <a:srgbClr val="7030A0"/>
              </a:solidFill>
            </a:endParaRPr>
          </a:p>
          <a:p>
            <a:pPr algn="ctr">
              <a:buNone/>
            </a:pPr>
            <a:r>
              <a:rPr lang="en-US" sz="2400" b="1" dirty="0" smtClean="0">
                <a:solidFill>
                  <a:srgbClr val="7030A0"/>
                </a:solidFill>
              </a:rPr>
              <a:t>Now let’s further expand your abilities and strengths!</a:t>
            </a:r>
            <a:endParaRPr lang="en-CA" sz="2400" b="1" dirty="0" smtClean="0">
              <a:solidFill>
                <a:srgbClr val="7030A0"/>
              </a:solidFill>
            </a:endParaRPr>
          </a:p>
        </p:txBody>
      </p:sp>
      <p:sp>
        <p:nvSpPr>
          <p:cNvPr id="6" name="Wave 5"/>
          <p:cNvSpPr/>
          <p:nvPr/>
        </p:nvSpPr>
        <p:spPr>
          <a:xfrm rot="16200000">
            <a:off x="-2939144" y="2371191"/>
            <a:ext cx="7317434" cy="1656183"/>
          </a:xfrm>
          <a:prstGeom prst="wav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p:cNvPicPr>
            <a:picLocks noChangeAspect="1" noChangeArrowheads="1"/>
          </p:cNvPicPr>
          <p:nvPr/>
        </p:nvPicPr>
        <p:blipFill>
          <a:blip r:embed="rId6" cstate="print"/>
          <a:srcRect/>
          <a:stretch>
            <a:fillRect/>
          </a:stretch>
        </p:blipFill>
        <p:spPr bwMode="auto">
          <a:xfrm>
            <a:off x="0" y="0"/>
            <a:ext cx="2088232"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P675.WAV">
            <a:hlinkClick r:id="" action="ppaction://media"/>
          </p:cNvPr>
          <p:cNvPicPr>
            <a:picLocks noRot="1" noChangeAspect="1"/>
          </p:cNvPicPr>
          <p:nvPr>
            <a:wavAudioFile r:embed="rId2" name="~PP675.WAV"/>
          </p:nvPr>
        </p:nvPicPr>
        <p:blipFill>
          <a:blip r:embed="rId7" cstate="print"/>
          <a:stretch>
            <a:fillRect/>
          </a:stretch>
        </p:blipFill>
        <p:spPr>
          <a:xfrm>
            <a:off x="8750300" y="6464300"/>
            <a:ext cx="203200" cy="203200"/>
          </a:xfrm>
          <a:prstGeom prst="rect">
            <a:avLst/>
          </a:prstGeom>
        </p:spPr>
      </p:pic>
    </p:spTree>
    <p:custDataLst>
      <p:tags r:id="rId1"/>
    </p:custDataLst>
  </p:cSld>
  <p:clrMapOvr>
    <a:masterClrMapping/>
  </p:clrMapOvr>
  <p:transition advTm="32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2"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9"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6"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3"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4" dur="2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0"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1" dur="20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2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7" dur="2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9"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13000" t="-1000" r="-13000" b="-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112608"/>
          </a:xfrm>
        </p:spPr>
        <p:txBody>
          <a:bodyPr/>
          <a:lstStyle/>
          <a:p>
            <a:pPr>
              <a:buNone/>
            </a:pPr>
            <a:r>
              <a:rPr lang="en-CA" dirty="0" smtClean="0">
                <a:solidFill>
                  <a:schemeClr val="accent2">
                    <a:lumMod val="75000"/>
                  </a:schemeClr>
                </a:solidFill>
              </a:rPr>
              <a:t>  When you have self love: </a:t>
            </a:r>
          </a:p>
          <a:p>
            <a:pPr>
              <a:buNone/>
            </a:pPr>
            <a:r>
              <a:rPr lang="en-CA" dirty="0" smtClean="0">
                <a:solidFill>
                  <a:schemeClr val="accent2">
                    <a:lumMod val="75000"/>
                  </a:schemeClr>
                </a:solidFill>
              </a:rPr>
              <a:t>			you can be the best servant-leader</a:t>
            </a:r>
            <a:r>
              <a:rPr lang="en-CA" sz="1000" dirty="0" smtClean="0">
                <a:solidFill>
                  <a:schemeClr val="accent2">
                    <a:lumMod val="75000"/>
                  </a:schemeClr>
                </a:solidFill>
              </a:rPr>
              <a:t> </a:t>
            </a:r>
            <a:r>
              <a:rPr lang="en-CA" sz="800" dirty="0" smtClean="0">
                <a:solidFill>
                  <a:schemeClr val="accent2">
                    <a:lumMod val="75000"/>
                  </a:schemeClr>
                </a:solidFill>
              </a:rPr>
              <a:t>(Erica Denison)</a:t>
            </a:r>
            <a:r>
              <a:rPr lang="en-CA" sz="1000" dirty="0" smtClean="0">
                <a:solidFill>
                  <a:schemeClr val="accent2">
                    <a:lumMod val="75000"/>
                  </a:schemeClr>
                </a:solidFill>
              </a:rPr>
              <a:t/>
            </a:r>
            <a:br>
              <a:rPr lang="en-CA" sz="1000" dirty="0" smtClean="0">
                <a:solidFill>
                  <a:schemeClr val="accent2">
                    <a:lumMod val="75000"/>
                  </a:schemeClr>
                </a:solidFill>
              </a:rPr>
            </a:br>
            <a:r>
              <a:rPr lang="en-CA" sz="1000" dirty="0" smtClean="0">
                <a:solidFill>
                  <a:schemeClr val="accent2">
                    <a:lumMod val="75000"/>
                  </a:schemeClr>
                </a:solidFill>
              </a:rPr>
              <a:t>			</a:t>
            </a:r>
            <a:r>
              <a:rPr lang="en-CA" dirty="0" smtClean="0">
                <a:solidFill>
                  <a:schemeClr val="accent2">
                    <a:lumMod val="75000"/>
                  </a:schemeClr>
                </a:solidFill>
              </a:rPr>
              <a:t>because you have purpose</a:t>
            </a:r>
            <a:endParaRPr lang="en-CA" sz="1000" dirty="0" smtClean="0">
              <a:solidFill>
                <a:schemeClr val="accent2">
                  <a:lumMod val="75000"/>
                </a:schemeClr>
              </a:solidFill>
            </a:endParaRPr>
          </a:p>
          <a:p>
            <a:pPr algn="ctr">
              <a:buNone/>
            </a:pPr>
            <a:r>
              <a:rPr lang="en-CA" sz="1000" dirty="0" smtClean="0"/>
              <a:t/>
            </a:r>
            <a:br>
              <a:rPr lang="en-CA" sz="1000" dirty="0" smtClean="0"/>
            </a:br>
            <a:endParaRPr lang="en-CA" sz="1000" dirty="0" smtClean="0"/>
          </a:p>
          <a:p>
            <a:pPr>
              <a:buNone/>
            </a:pPr>
            <a:r>
              <a:rPr lang="en-CA" dirty="0" smtClean="0">
                <a:solidFill>
                  <a:schemeClr val="accent2">
                    <a:lumMod val="20000"/>
                    <a:lumOff val="80000"/>
                  </a:schemeClr>
                </a:solidFill>
              </a:rPr>
              <a:t>Peace, love, and Being; begin with us</a:t>
            </a:r>
            <a:endParaRPr lang="en-CA" sz="1000" dirty="0" smtClean="0">
              <a:solidFill>
                <a:schemeClr val="accent2">
                  <a:lumMod val="20000"/>
                  <a:lumOff val="80000"/>
                </a:schemeClr>
              </a:solidFill>
            </a:endParaRPr>
          </a:p>
          <a:p>
            <a:pPr>
              <a:buNone/>
            </a:pPr>
            <a:r>
              <a:rPr lang="en-CA" dirty="0" smtClean="0"/>
              <a:t/>
            </a:r>
            <a:br>
              <a:rPr lang="en-CA" dirty="0" smtClean="0"/>
            </a:br>
            <a:r>
              <a:rPr lang="en-CA" dirty="0" smtClean="0"/>
              <a:t>	Own your God given gifts</a:t>
            </a:r>
            <a:r>
              <a:rPr lang="en-CA" sz="800" dirty="0" smtClean="0"/>
              <a:t> (Jones)</a:t>
            </a:r>
          </a:p>
          <a:p>
            <a:pPr algn="ctr">
              <a:buNone/>
            </a:pPr>
            <a:r>
              <a:rPr lang="en-CA" dirty="0" smtClean="0"/>
              <a:t/>
            </a:r>
            <a:br>
              <a:rPr lang="en-CA" dirty="0" smtClean="0"/>
            </a:br>
            <a:r>
              <a:rPr lang="en-CA" dirty="0" smtClean="0">
                <a:solidFill>
                  <a:schemeClr val="accent1">
                    <a:lumMod val="50000"/>
                  </a:schemeClr>
                </a:solidFill>
              </a:rPr>
              <a:t>Work towards moral legacy</a:t>
            </a:r>
            <a:endParaRPr lang="en-CA" sz="1000" dirty="0">
              <a:solidFill>
                <a:schemeClr val="accent1">
                  <a:lumMod val="50000"/>
                </a:schemeClr>
              </a:solidFill>
            </a:endParaRPr>
          </a:p>
        </p:txBody>
      </p:sp>
      <p:pic>
        <p:nvPicPr>
          <p:cNvPr id="6" name="~PP2949.WAV">
            <a:hlinkClick r:id="" action="ppaction://media"/>
          </p:cNvPr>
          <p:cNvPicPr>
            <a:picLocks noRot="1" noChangeAspect="1"/>
          </p:cNvPicPr>
          <p:nvPr>
            <a:wavAudioFile r:embed="rId2" name="~PP2949.WAV"/>
          </p:nvPr>
        </p:nvPicPr>
        <p:blipFill>
          <a:blip r:embed="rId6" cstate="print"/>
          <a:stretch>
            <a:fillRect/>
          </a:stretch>
        </p:blipFill>
        <p:spPr>
          <a:xfrm>
            <a:off x="8750300" y="6464300"/>
            <a:ext cx="203200" cy="203200"/>
          </a:xfrm>
          <a:prstGeom prst="rect">
            <a:avLst/>
          </a:prstGeom>
        </p:spPr>
      </p:pic>
    </p:spTree>
    <p:custDataLst>
      <p:tags r:id="rId1"/>
    </p:custDataLst>
  </p:cSld>
  <p:clrMapOvr>
    <a:masterClrMapping/>
  </p:clrMapOvr>
  <p:transition advTm="165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296144"/>
          </a:xfrm>
        </p:spPr>
        <p:txBody>
          <a:bodyPr>
            <a:noAutofit/>
          </a:bodyPr>
          <a:lstStyle/>
          <a:p>
            <a:r>
              <a:rPr lang="en-US" sz="3600" b="0" dirty="0" smtClean="0">
                <a:solidFill>
                  <a:schemeClr val="accent4">
                    <a:lumMod val="20000"/>
                    <a:lumOff val="80000"/>
                  </a:schemeClr>
                </a:solidFill>
                <a:effectLst/>
              </a:rPr>
              <a:t>To lead is to be ahead.</a:t>
            </a:r>
            <a:br>
              <a:rPr lang="en-US" sz="3600" b="0" dirty="0" smtClean="0">
                <a:solidFill>
                  <a:schemeClr val="accent4">
                    <a:lumMod val="20000"/>
                    <a:lumOff val="80000"/>
                  </a:schemeClr>
                </a:solidFill>
                <a:effectLst/>
              </a:rPr>
            </a:br>
            <a:r>
              <a:rPr lang="en-US" sz="3600" b="0" dirty="0" smtClean="0">
                <a:solidFill>
                  <a:schemeClr val="accent4">
                    <a:lumMod val="20000"/>
                    <a:lumOff val="80000"/>
                  </a:schemeClr>
                </a:solidFill>
                <a:effectLst/>
              </a:rPr>
              <a:t>To have leadership advantage:</a:t>
            </a:r>
            <a:br>
              <a:rPr lang="en-US" sz="3600" b="0" dirty="0" smtClean="0">
                <a:solidFill>
                  <a:schemeClr val="accent4">
                    <a:lumMod val="20000"/>
                    <a:lumOff val="80000"/>
                  </a:schemeClr>
                </a:solidFill>
                <a:effectLst/>
              </a:rPr>
            </a:br>
            <a:r>
              <a:rPr lang="en-US" sz="3600" b="0" dirty="0" smtClean="0">
                <a:solidFill>
                  <a:schemeClr val="accent4">
                    <a:lumMod val="20000"/>
                    <a:lumOff val="80000"/>
                  </a:schemeClr>
                </a:solidFill>
                <a:effectLst/>
              </a:rPr>
              <a:t>rest and listen to spirit</a:t>
            </a:r>
            <a:endParaRPr lang="en-US" sz="3600" b="0" dirty="0">
              <a:solidFill>
                <a:schemeClr val="accent4">
                  <a:lumMod val="20000"/>
                  <a:lumOff val="80000"/>
                </a:schemeClr>
              </a:solidFill>
              <a:effectLst/>
            </a:endParaRPr>
          </a:p>
        </p:txBody>
      </p:sp>
      <p:sp>
        <p:nvSpPr>
          <p:cNvPr id="3" name="Content Placeholder 2"/>
          <p:cNvSpPr>
            <a:spLocks noGrp="1"/>
          </p:cNvSpPr>
          <p:nvPr>
            <p:ph idx="1"/>
          </p:nvPr>
        </p:nvSpPr>
        <p:spPr>
          <a:xfrm>
            <a:off x="251520" y="1628800"/>
            <a:ext cx="2592288" cy="5040560"/>
          </a:xfrm>
        </p:spPr>
        <p:txBody>
          <a:bodyPr>
            <a:normAutofit/>
          </a:bodyPr>
          <a:lstStyle/>
          <a:p>
            <a:pPr marL="0" indent="0">
              <a:spcBef>
                <a:spcPts val="0"/>
              </a:spcBef>
              <a:buNone/>
            </a:pPr>
            <a:r>
              <a:rPr lang="en-US" sz="2000" dirty="0" smtClean="0">
                <a:solidFill>
                  <a:schemeClr val="accent4">
                    <a:lumMod val="20000"/>
                    <a:lumOff val="80000"/>
                  </a:schemeClr>
                </a:solidFill>
              </a:rPr>
              <a:t>Rest and meditation develops your sensitivity to the  collective unconscious</a:t>
            </a:r>
            <a:br>
              <a:rPr lang="en-US" sz="2000" dirty="0" smtClean="0">
                <a:solidFill>
                  <a:schemeClr val="accent4">
                    <a:lumMod val="20000"/>
                    <a:lumOff val="80000"/>
                  </a:schemeClr>
                </a:solidFill>
              </a:rPr>
            </a:br>
            <a:r>
              <a:rPr lang="en-US" sz="800" dirty="0" smtClean="0">
                <a:solidFill>
                  <a:schemeClr val="accent4">
                    <a:lumMod val="20000"/>
                    <a:lumOff val="80000"/>
                  </a:schemeClr>
                </a:solidFill>
              </a:rPr>
              <a:t>(Greenleaf 1998, p. 274-275).</a:t>
            </a:r>
          </a:p>
          <a:p>
            <a:pPr marL="0" indent="0">
              <a:spcBef>
                <a:spcPts val="0"/>
              </a:spcBef>
              <a:buNone/>
            </a:pPr>
            <a:r>
              <a:rPr lang="en-US" sz="900" dirty="0" smtClean="0"/>
              <a:t/>
            </a:r>
            <a:br>
              <a:rPr lang="en-US" sz="900" dirty="0" smtClean="0"/>
            </a:br>
            <a:endParaRPr lang="en-US" sz="900" dirty="0" smtClean="0"/>
          </a:p>
          <a:p>
            <a:pPr marL="0" lvl="0" indent="0">
              <a:spcBef>
                <a:spcPts val="0"/>
              </a:spcBef>
              <a:buNone/>
            </a:pPr>
            <a:r>
              <a:rPr lang="en-US" sz="2000" dirty="0" smtClean="0">
                <a:solidFill>
                  <a:schemeClr val="accent2">
                    <a:lumMod val="20000"/>
                    <a:lumOff val="80000"/>
                  </a:schemeClr>
                </a:solidFill>
              </a:rPr>
              <a:t>Values emerge, when you listen to source:</a:t>
            </a:r>
            <a:br>
              <a:rPr lang="en-US" sz="2000" dirty="0" smtClean="0">
                <a:solidFill>
                  <a:schemeClr val="accent2">
                    <a:lumMod val="20000"/>
                    <a:lumOff val="80000"/>
                  </a:schemeClr>
                </a:solidFill>
              </a:rPr>
            </a:br>
            <a:r>
              <a:rPr lang="en-US" sz="800" dirty="0" smtClean="0">
                <a:solidFill>
                  <a:schemeClr val="accent2">
                    <a:lumMod val="20000"/>
                    <a:lumOff val="80000"/>
                  </a:schemeClr>
                </a:solidFill>
              </a:rPr>
              <a:t>(</a:t>
            </a:r>
            <a:r>
              <a:rPr lang="en-US" sz="800" dirty="0" err="1" smtClean="0">
                <a:solidFill>
                  <a:schemeClr val="accent2">
                    <a:lumMod val="20000"/>
                    <a:lumOff val="80000"/>
                  </a:schemeClr>
                </a:solidFill>
              </a:rPr>
              <a:t>Zohar</a:t>
            </a:r>
            <a:r>
              <a:rPr lang="en-US" sz="800" dirty="0" smtClean="0">
                <a:solidFill>
                  <a:schemeClr val="accent2">
                    <a:lumMod val="20000"/>
                    <a:lumOff val="80000"/>
                  </a:schemeClr>
                </a:solidFill>
              </a:rPr>
              <a:t>, 2002 p. 120)  </a:t>
            </a:r>
          </a:p>
          <a:p>
            <a:pPr marL="0" lvl="0" indent="0">
              <a:spcBef>
                <a:spcPts val="0"/>
              </a:spcBef>
              <a:buNone/>
            </a:pPr>
            <a:endParaRPr lang="en-US" sz="2000" dirty="0" smtClean="0">
              <a:solidFill>
                <a:schemeClr val="accent2">
                  <a:lumMod val="20000"/>
                  <a:lumOff val="80000"/>
                </a:schemeClr>
              </a:solidFill>
            </a:endParaRPr>
          </a:p>
          <a:p>
            <a:pPr marL="0" lvl="0" indent="0">
              <a:spcBef>
                <a:spcPts val="0"/>
              </a:spcBef>
              <a:buNone/>
            </a:pPr>
            <a:r>
              <a:rPr lang="en-US" sz="2000" dirty="0" smtClean="0">
                <a:solidFill>
                  <a:schemeClr val="accent2">
                    <a:lumMod val="20000"/>
                    <a:lumOff val="80000"/>
                  </a:schemeClr>
                </a:solidFill>
              </a:rPr>
              <a:t>You develop discernment, wider awareness, excellent intuition, and vision; </a:t>
            </a:r>
            <a:r>
              <a:rPr lang="en-US" sz="800" dirty="0" smtClean="0">
                <a:solidFill>
                  <a:schemeClr val="accent2">
                    <a:lumMod val="20000"/>
                    <a:lumOff val="80000"/>
                  </a:schemeClr>
                </a:solidFill>
              </a:rPr>
              <a:t>(Young, 2002 p. 248-249);</a:t>
            </a:r>
          </a:p>
          <a:p>
            <a:pPr>
              <a:buNone/>
            </a:pPr>
            <a:endParaRPr lang="en-US" dirty="0"/>
          </a:p>
        </p:txBody>
      </p:sp>
      <p:sp>
        <p:nvSpPr>
          <p:cNvPr id="4" name="Content Placeholder 2"/>
          <p:cNvSpPr txBox="1">
            <a:spLocks/>
          </p:cNvSpPr>
          <p:nvPr/>
        </p:nvSpPr>
        <p:spPr>
          <a:xfrm>
            <a:off x="7020272" y="1628800"/>
            <a:ext cx="2123728" cy="4997192"/>
          </a:xfrm>
          <a:prstGeom prst="rect">
            <a:avLst/>
          </a:prstGeom>
        </p:spPr>
        <p:txBody>
          <a:bodyPr vert="horz">
            <a:normAutofit fontScale="92500" lnSpcReduction="10000"/>
          </a:bodyPr>
          <a:lstStyle/>
          <a:p>
            <a:pPr lvl="0">
              <a:buClr>
                <a:schemeClr val="tx1">
                  <a:shade val="95000"/>
                </a:schemeClr>
              </a:buClr>
              <a:buSzPct val="65000"/>
            </a:pPr>
            <a:endParaRPr lang="en-US" sz="900" dirty="0" smtClean="0"/>
          </a:p>
          <a:p>
            <a:pPr lvl="0">
              <a:buClr>
                <a:schemeClr val="tx1">
                  <a:shade val="95000"/>
                </a:schemeClr>
              </a:buClr>
              <a:buSzPct val="65000"/>
            </a:pPr>
            <a:r>
              <a:rPr lang="en-US" sz="2200" dirty="0" smtClean="0">
                <a:solidFill>
                  <a:schemeClr val="accent6">
                    <a:lumMod val="20000"/>
                    <a:lumOff val="80000"/>
                  </a:schemeClr>
                </a:solidFill>
              </a:rPr>
              <a:t>You become a better transformational leader: more authentic, more attuned, and more likely to act</a:t>
            </a:r>
            <a:r>
              <a:rPr lang="en-US" sz="2000" dirty="0" smtClean="0">
                <a:solidFill>
                  <a:schemeClr val="accent6">
                    <a:lumMod val="20000"/>
                    <a:lumOff val="80000"/>
                  </a:schemeClr>
                </a:solidFill>
              </a:rPr>
              <a:t/>
            </a:r>
            <a:br>
              <a:rPr lang="en-US" sz="2000" dirty="0" smtClean="0">
                <a:solidFill>
                  <a:schemeClr val="accent6">
                    <a:lumMod val="20000"/>
                    <a:lumOff val="80000"/>
                  </a:schemeClr>
                </a:solidFill>
              </a:rPr>
            </a:br>
            <a:r>
              <a:rPr lang="en-US" sz="900" dirty="0" smtClean="0">
                <a:solidFill>
                  <a:schemeClr val="accent6">
                    <a:lumMod val="20000"/>
                    <a:lumOff val="80000"/>
                  </a:schemeClr>
                </a:solidFill>
              </a:rPr>
              <a:t>(</a:t>
            </a:r>
            <a:r>
              <a:rPr lang="en-US" sz="900" dirty="0" err="1" smtClean="0">
                <a:solidFill>
                  <a:schemeClr val="accent6">
                    <a:lumMod val="20000"/>
                    <a:lumOff val="80000"/>
                  </a:schemeClr>
                </a:solidFill>
              </a:rPr>
              <a:t>Bennis</a:t>
            </a:r>
            <a:r>
              <a:rPr lang="en-US" sz="900" dirty="0" smtClean="0">
                <a:solidFill>
                  <a:schemeClr val="accent6">
                    <a:lumMod val="20000"/>
                    <a:lumOff val="80000"/>
                  </a:schemeClr>
                </a:solidFill>
              </a:rPr>
              <a:t>, 2002 p. 101).</a:t>
            </a:r>
          </a:p>
          <a:p>
            <a:pPr lvl="0">
              <a:buClr>
                <a:schemeClr val="tx1">
                  <a:shade val="95000"/>
                </a:schemeClr>
              </a:buClr>
              <a:buSzPct val="65000"/>
            </a:pPr>
            <a:endParaRPr lang="en-US" sz="1000" dirty="0" smtClean="0">
              <a:solidFill>
                <a:schemeClr val="accent6">
                  <a:lumMod val="20000"/>
                  <a:lumOff val="80000"/>
                </a:schemeClr>
              </a:solidFill>
            </a:endParaRPr>
          </a:p>
          <a:p>
            <a:pPr>
              <a:buClr>
                <a:schemeClr val="tx1">
                  <a:shade val="95000"/>
                </a:schemeClr>
              </a:buClr>
              <a:buSzPct val="65000"/>
            </a:pPr>
            <a:r>
              <a:rPr lang="en-US" sz="2000" dirty="0" smtClean="0">
                <a:solidFill>
                  <a:schemeClr val="accent1">
                    <a:lumMod val="20000"/>
                    <a:lumOff val="80000"/>
                  </a:schemeClr>
                </a:solidFill>
              </a:rPr>
              <a:t/>
            </a:r>
            <a:br>
              <a:rPr lang="en-US" sz="2000" dirty="0" smtClean="0">
                <a:solidFill>
                  <a:schemeClr val="accent1">
                    <a:lumMod val="20000"/>
                    <a:lumOff val="80000"/>
                  </a:schemeClr>
                </a:solidFill>
              </a:rPr>
            </a:br>
            <a:r>
              <a:rPr lang="en-US" sz="2200" dirty="0" smtClean="0">
                <a:solidFill>
                  <a:schemeClr val="accent1">
                    <a:lumMod val="20000"/>
                    <a:lumOff val="80000"/>
                  </a:schemeClr>
                </a:solidFill>
              </a:rPr>
              <a:t>Acting on faith and foresight is imperative. </a:t>
            </a:r>
            <a:r>
              <a:rPr lang="en-US" sz="2200" b="1" dirty="0" smtClean="0">
                <a:solidFill>
                  <a:schemeClr val="accent1">
                    <a:lumMod val="20000"/>
                    <a:lumOff val="80000"/>
                  </a:schemeClr>
                </a:solidFill>
              </a:rPr>
              <a:t>Foresight is the “central ethic</a:t>
            </a:r>
            <a:br>
              <a:rPr lang="en-US" sz="2200" b="1" dirty="0" smtClean="0">
                <a:solidFill>
                  <a:schemeClr val="accent1">
                    <a:lumMod val="20000"/>
                    <a:lumOff val="80000"/>
                  </a:schemeClr>
                </a:solidFill>
              </a:rPr>
            </a:br>
            <a:r>
              <a:rPr lang="en-US" sz="2200" b="1" dirty="0" smtClean="0">
                <a:solidFill>
                  <a:schemeClr val="accent1">
                    <a:lumMod val="20000"/>
                    <a:lumOff val="80000"/>
                  </a:schemeClr>
                </a:solidFill>
              </a:rPr>
              <a:t>of leadership.” </a:t>
            </a:r>
            <a:r>
              <a:rPr lang="en-US" sz="2000" dirty="0" smtClean="0">
                <a:solidFill>
                  <a:schemeClr val="accent1">
                    <a:lumMod val="20000"/>
                    <a:lumOff val="80000"/>
                  </a:schemeClr>
                </a:solidFill>
              </a:rPr>
              <a:t/>
            </a:r>
            <a:br>
              <a:rPr lang="en-US" sz="2000" dirty="0" smtClean="0">
                <a:solidFill>
                  <a:schemeClr val="accent1">
                    <a:lumMod val="20000"/>
                    <a:lumOff val="80000"/>
                  </a:schemeClr>
                </a:solidFill>
              </a:rPr>
            </a:br>
            <a:r>
              <a:rPr lang="en-US" sz="900" dirty="0" smtClean="0">
                <a:solidFill>
                  <a:schemeClr val="accent1">
                    <a:lumMod val="20000"/>
                    <a:lumOff val="80000"/>
                  </a:schemeClr>
                </a:solidFill>
              </a:rPr>
              <a:t>(Greenleaf in Young, 2002 p. 245-7).</a:t>
            </a:r>
          </a:p>
          <a:p>
            <a:pPr lvl="0">
              <a:buClr>
                <a:schemeClr val="tx1">
                  <a:shade val="95000"/>
                </a:schemeClr>
              </a:buClr>
              <a:buSzPct val="65000"/>
            </a:pPr>
            <a:r>
              <a:rPr lang="en-US" sz="2000" dirty="0" smtClean="0"/>
              <a:t/>
            </a:r>
            <a:br>
              <a:rPr lang="en-US" sz="2000" dirty="0" smtClean="0"/>
            </a:br>
            <a:endParaRPr kumimoji="0" lang="en-US" sz="900" b="0" i="0" u="none" strike="noStrike" kern="1200" cap="none" spc="0" normalizeH="0" baseline="0" noProof="0" dirty="0" smtClean="0">
              <a:ln>
                <a:noFill/>
              </a:ln>
              <a:effectLst/>
              <a:uLnTx/>
              <a:uFillTx/>
              <a:latin typeface="+mn-lt"/>
              <a:ea typeface="+mn-ea"/>
              <a:cs typeface="+mn-cs"/>
            </a:endParaRPr>
          </a:p>
          <a:p>
            <a:pPr lvl="0">
              <a:buClr>
                <a:schemeClr val="tx1">
                  <a:shade val="95000"/>
                </a:schemeClr>
              </a:buClr>
              <a:buSzPct val="65000"/>
            </a:pPr>
            <a:r>
              <a:rPr kumimoji="0" lang="en-US" sz="900" b="0" i="0" u="none" strike="noStrike" kern="1200" cap="none" spc="0" normalizeH="0" baseline="0" noProof="0" dirty="0" smtClean="0">
                <a:ln>
                  <a:noFill/>
                </a:ln>
                <a:effectLst/>
                <a:uLnTx/>
                <a:uFillTx/>
                <a:latin typeface="+mn-lt"/>
                <a:ea typeface="+mn-ea"/>
                <a:cs typeface="+mn-cs"/>
              </a:rPr>
              <a:t> </a:t>
            </a:r>
            <a:endParaRPr kumimoji="0" lang="en-US" sz="2000" b="0" i="0" u="none" strike="noStrike" kern="1200" cap="none" spc="0" normalizeH="0" noProof="0" dirty="0" smtClean="0">
              <a:ln>
                <a:noFill/>
              </a:ln>
              <a:effectLst/>
              <a:uLnTx/>
              <a:uFillTx/>
              <a:latin typeface="+mn-lt"/>
              <a:ea typeface="+mn-ea"/>
              <a:cs typeface="+mn-cs"/>
            </a:endParaRPr>
          </a:p>
          <a:p>
            <a:pPr lvl="0">
              <a:buClr>
                <a:schemeClr val="tx1">
                  <a:shade val="95000"/>
                </a:schemeClr>
              </a:buClr>
              <a:buSzPct val="65000"/>
            </a:pPr>
            <a:endParaRPr lang="en-US" sz="2000" dirty="0" smtClean="0">
              <a:solidFill>
                <a:schemeClr val="accent3">
                  <a:lumMod val="60000"/>
                  <a:lumOff val="40000"/>
                </a:schemeClr>
              </a:solidFill>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P3149.WAV">
            <a:hlinkClick r:id="" action="ppaction://media"/>
          </p:cNvPr>
          <p:cNvPicPr>
            <a:picLocks noRot="1" noChangeAspect="1"/>
          </p:cNvPicPr>
          <p:nvPr>
            <a:wavAudioFile r:embed="rId2" name="~PP3149.WAV"/>
          </p:nvPr>
        </p:nvPicPr>
        <p:blipFill>
          <a:blip r:embed="rId6" cstate="print"/>
          <a:stretch>
            <a:fillRect/>
          </a:stretch>
        </p:blipFill>
        <p:spPr>
          <a:xfrm>
            <a:off x="8750300" y="6464300"/>
            <a:ext cx="203200" cy="203200"/>
          </a:xfrm>
          <a:prstGeom prst="rect">
            <a:avLst/>
          </a:prstGeom>
        </p:spPr>
      </p:pic>
    </p:spTree>
    <p:custDataLst>
      <p:tags r:id="rId1"/>
    </p:custDataLst>
  </p:cSld>
  <p:clrMapOvr>
    <a:masterClrMapping/>
  </p:clrMapOvr>
  <p:transition advTm="43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2"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10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0"/>
                                        <p:tgtEl>
                                          <p:spTgt spid="3">
                                            <p:txEl>
                                              <p:pRg st="0" end="0"/>
                                            </p:txEl>
                                          </p:spTgt>
                                        </p:tgtEl>
                                      </p:cBhvr>
                                    </p:animEffect>
                                  </p:childTnLst>
                                </p:cTn>
                              </p:par>
                            </p:childTnLst>
                          </p:cTn>
                        </p:par>
                        <p:par>
                          <p:cTn id="17" fill="hold">
                            <p:stCondLst>
                              <p:cond delay="6000"/>
                            </p:stCondLst>
                            <p:childTnLst>
                              <p:par>
                                <p:cTn id="18" presetID="10" presetClass="entr" presetSubtype="0" fill="hold" nodeType="afterEffect">
                                  <p:stCondLst>
                                    <p:cond delay="100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3000"/>
                                        <p:tgtEl>
                                          <p:spTgt spid="3">
                                            <p:txEl>
                                              <p:pRg st="2" end="2"/>
                                            </p:txEl>
                                          </p:spTgt>
                                        </p:tgtEl>
                                      </p:cBhvr>
                                    </p:animEffect>
                                  </p:childTnLst>
                                </p:cTn>
                              </p:par>
                            </p:childTnLst>
                          </p:cTn>
                        </p:par>
                        <p:par>
                          <p:cTn id="21" fill="hold">
                            <p:stCondLst>
                              <p:cond delay="10000"/>
                            </p:stCondLst>
                            <p:childTnLst>
                              <p:par>
                                <p:cTn id="22" presetID="10" presetClass="entr" presetSubtype="0" fill="hold" nodeType="afterEffect">
                                  <p:stCondLst>
                                    <p:cond delay="20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3000"/>
                                        <p:tgtEl>
                                          <p:spTgt spid="3">
                                            <p:txEl>
                                              <p:pRg st="4" end="4"/>
                                            </p:txEl>
                                          </p:spTgt>
                                        </p:tgtEl>
                                      </p:cBhvr>
                                    </p:animEffect>
                                  </p:childTnLst>
                                </p:cTn>
                              </p:par>
                            </p:childTnLst>
                          </p:cTn>
                        </p:par>
                        <p:par>
                          <p:cTn id="25" fill="hold">
                            <p:stCondLst>
                              <p:cond delay="15000"/>
                            </p:stCondLst>
                            <p:childTnLst>
                              <p:par>
                                <p:cTn id="26" presetID="10" presetClass="entr" presetSubtype="0" fill="hold" nodeType="afterEffect">
                                  <p:stCondLst>
                                    <p:cond delay="300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3000"/>
                                        <p:tgtEl>
                                          <p:spTgt spid="4">
                                            <p:txEl>
                                              <p:pRg st="1" end="1"/>
                                            </p:txEl>
                                          </p:spTgt>
                                        </p:tgtEl>
                                      </p:cBhvr>
                                    </p:animEffect>
                                  </p:childTnLst>
                                </p:cTn>
                              </p:par>
                            </p:childTnLst>
                          </p:cTn>
                        </p:par>
                        <p:par>
                          <p:cTn id="29" fill="hold">
                            <p:stCondLst>
                              <p:cond delay="21000"/>
                            </p:stCondLst>
                            <p:childTnLst>
                              <p:par>
                                <p:cTn id="30" presetID="10" presetClass="entr" presetSubtype="0" fill="hold" nodeType="afterEffect">
                                  <p:stCondLst>
                                    <p:cond delay="300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3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2"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5" cstate="print"/>
          <a:srcRect l="12087" t="6208" r="14652" b="16186"/>
          <a:stretch>
            <a:fillRect/>
          </a:stretch>
        </p:blipFill>
        <p:spPr bwMode="auto">
          <a:xfrm>
            <a:off x="5652120" y="2996952"/>
            <a:ext cx="1080120" cy="1800200"/>
          </a:xfrm>
          <a:prstGeom prst="rect">
            <a:avLst/>
          </a:prstGeom>
          <a:ln>
            <a:noFill/>
          </a:ln>
          <a:effectLst>
            <a:softEdge rad="112500"/>
          </a:effectLst>
        </p:spPr>
      </p:pic>
      <p:pic>
        <p:nvPicPr>
          <p:cNvPr id="10242" name="Picture 2"/>
          <p:cNvPicPr>
            <a:picLocks noGrp="1" noChangeAspect="1" noChangeArrowheads="1"/>
          </p:cNvPicPr>
          <p:nvPr>
            <p:ph idx="1"/>
          </p:nvPr>
        </p:nvPicPr>
        <p:blipFill>
          <a:blip r:embed="rId6" cstate="print"/>
          <a:srcRect t="-19394" r="22857"/>
          <a:stretch>
            <a:fillRect/>
          </a:stretch>
        </p:blipFill>
        <p:spPr bwMode="auto">
          <a:xfrm>
            <a:off x="3995936" y="1988840"/>
            <a:ext cx="1841872" cy="2842939"/>
          </a:xfrm>
          <a:prstGeom prst="rect">
            <a:avLst/>
          </a:prstGeom>
          <a:ln>
            <a:noFill/>
          </a:ln>
          <a:effectLst>
            <a:softEdge rad="112500"/>
          </a:effectLst>
        </p:spPr>
      </p:pic>
      <p:sp>
        <p:nvSpPr>
          <p:cNvPr id="2" name="Title 1"/>
          <p:cNvSpPr>
            <a:spLocks noGrp="1"/>
          </p:cNvSpPr>
          <p:nvPr>
            <p:ph type="title"/>
          </p:nvPr>
        </p:nvSpPr>
        <p:spPr>
          <a:xfrm>
            <a:off x="683568" y="2492896"/>
            <a:ext cx="2952328" cy="922114"/>
          </a:xfrm>
        </p:spPr>
        <p:txBody>
          <a:bodyPr>
            <a:normAutofit/>
          </a:bodyPr>
          <a:lstStyle/>
          <a:p>
            <a:r>
              <a:rPr lang="en-US" sz="4000" dirty="0" smtClean="0">
                <a:solidFill>
                  <a:srgbClr val="00B0F0"/>
                </a:solidFill>
              </a:rPr>
              <a:t>Tranquility</a:t>
            </a:r>
            <a:endParaRPr lang="en-US" sz="4000" dirty="0">
              <a:solidFill>
                <a:srgbClr val="00B0F0"/>
              </a:solidFill>
            </a:endParaRPr>
          </a:p>
        </p:txBody>
      </p:sp>
      <p:sp>
        <p:nvSpPr>
          <p:cNvPr id="6" name="TextBox 5"/>
          <p:cNvSpPr txBox="1"/>
          <p:nvPr/>
        </p:nvSpPr>
        <p:spPr>
          <a:xfrm>
            <a:off x="539552" y="260648"/>
            <a:ext cx="8424936" cy="1323439"/>
          </a:xfrm>
          <a:prstGeom prst="rect">
            <a:avLst/>
          </a:prstGeom>
          <a:noFill/>
        </p:spPr>
        <p:txBody>
          <a:bodyPr wrap="square" rtlCol="0">
            <a:spAutoFit/>
          </a:bodyPr>
          <a:lstStyle/>
          <a:p>
            <a:pPr algn="ctr"/>
            <a:r>
              <a:rPr lang="en-US" sz="4000" dirty="0" smtClean="0"/>
              <a:t>Listening to Spirit helps us transcend from competitive mode into</a:t>
            </a:r>
            <a:r>
              <a:rPr lang="en-US" sz="2400" dirty="0" smtClean="0"/>
              <a:t>:</a:t>
            </a:r>
          </a:p>
        </p:txBody>
      </p:sp>
      <p:sp>
        <p:nvSpPr>
          <p:cNvPr id="7" name="Title 1"/>
          <p:cNvSpPr txBox="1">
            <a:spLocks/>
          </p:cNvSpPr>
          <p:nvPr/>
        </p:nvSpPr>
        <p:spPr>
          <a:xfrm>
            <a:off x="827584" y="3933056"/>
            <a:ext cx="2664296" cy="1224136"/>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6350">
                  <a:noFill/>
                </a:ln>
                <a:solidFill>
                  <a:srgbClr val="CC0099"/>
                </a:solidFill>
                <a:effectLst>
                  <a:outerShdw blurRad="114300" dist="101600" dir="2700000" algn="tl" rotWithShape="0">
                    <a:srgbClr val="000000">
                      <a:alpha val="40000"/>
                    </a:srgbClr>
                  </a:outerShdw>
                </a:effectLst>
                <a:uLnTx/>
                <a:uFillTx/>
                <a:latin typeface="+mj-lt"/>
                <a:ea typeface="+mj-ea"/>
                <a:cs typeface="+mj-cs"/>
              </a:rPr>
              <a:t>Renewal</a:t>
            </a:r>
            <a:endParaRPr kumimoji="0" lang="en-US" sz="4000" b="1" i="0" u="none" strike="noStrike" kern="1200" cap="none" spc="0" normalizeH="0" baseline="0" noProof="0" dirty="0">
              <a:ln w="6350">
                <a:noFill/>
              </a:ln>
              <a:solidFill>
                <a:srgbClr val="CC0099"/>
              </a:solidFill>
              <a:effectLst>
                <a:outerShdw blurRad="114300" dist="101600" dir="2700000" algn="tl" rotWithShape="0">
                  <a:srgbClr val="000000">
                    <a:alpha val="40000"/>
                  </a:srgbClr>
                </a:outerShdw>
              </a:effectLst>
              <a:uLnTx/>
              <a:uFillTx/>
              <a:latin typeface="+mj-lt"/>
              <a:ea typeface="+mj-ea"/>
              <a:cs typeface="+mj-cs"/>
            </a:endParaRPr>
          </a:p>
        </p:txBody>
      </p:sp>
      <p:sp>
        <p:nvSpPr>
          <p:cNvPr id="8" name="Title 1"/>
          <p:cNvSpPr txBox="1">
            <a:spLocks/>
          </p:cNvSpPr>
          <p:nvPr/>
        </p:nvSpPr>
        <p:spPr>
          <a:xfrm>
            <a:off x="395536" y="1484784"/>
            <a:ext cx="3672408" cy="1224136"/>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6350">
                  <a:noFill/>
                </a:ln>
                <a:solidFill>
                  <a:schemeClr val="accent1">
                    <a:lumMod val="60000"/>
                    <a:lumOff val="40000"/>
                  </a:schemeClr>
                </a:solidFill>
                <a:effectLst>
                  <a:outerShdw blurRad="114300" dist="101600" dir="2700000" algn="tl" rotWithShape="0">
                    <a:srgbClr val="000000">
                      <a:alpha val="40000"/>
                    </a:srgbClr>
                  </a:outerShdw>
                </a:effectLst>
                <a:uLnTx/>
                <a:uFillTx/>
                <a:latin typeface="+mj-lt"/>
                <a:ea typeface="+mj-ea"/>
                <a:cs typeface="+mj-cs"/>
              </a:rPr>
              <a:t>Transformation</a:t>
            </a:r>
            <a:endParaRPr kumimoji="0" lang="en-US" sz="4000" b="1" i="0" u="none" strike="noStrike" kern="1200" cap="none" spc="0" normalizeH="0" baseline="0" noProof="0" dirty="0">
              <a:ln w="6350">
                <a:noFill/>
              </a:ln>
              <a:solidFill>
                <a:schemeClr val="accent1">
                  <a:lumMod val="60000"/>
                  <a:lumOff val="40000"/>
                </a:schemeClr>
              </a:solidFill>
              <a:effectLst>
                <a:outerShdw blurRad="114300" dist="101600" dir="2700000" algn="tl" rotWithShape="0">
                  <a:srgbClr val="000000">
                    <a:alpha val="40000"/>
                  </a:srgbClr>
                </a:outerShdw>
              </a:effectLst>
              <a:uLnTx/>
              <a:uFillTx/>
              <a:latin typeface="+mj-lt"/>
              <a:ea typeface="+mj-ea"/>
              <a:cs typeface="+mj-cs"/>
            </a:endParaRPr>
          </a:p>
        </p:txBody>
      </p:sp>
      <p:sp>
        <p:nvSpPr>
          <p:cNvPr id="9" name="Title 1"/>
          <p:cNvSpPr txBox="1">
            <a:spLocks/>
          </p:cNvSpPr>
          <p:nvPr/>
        </p:nvSpPr>
        <p:spPr>
          <a:xfrm>
            <a:off x="611560" y="3356992"/>
            <a:ext cx="2952328" cy="922114"/>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6350">
                  <a:noFill/>
                </a:ln>
                <a:solidFill>
                  <a:srgbClr val="666699"/>
                </a:solidFill>
                <a:effectLst>
                  <a:outerShdw blurRad="114300" dist="101600" dir="2700000" algn="tl" rotWithShape="0">
                    <a:srgbClr val="000000">
                      <a:alpha val="40000"/>
                    </a:srgbClr>
                  </a:outerShdw>
                </a:effectLst>
                <a:uLnTx/>
                <a:uFillTx/>
                <a:latin typeface="+mj-lt"/>
                <a:ea typeface="+mj-ea"/>
                <a:cs typeface="+mj-cs"/>
              </a:rPr>
              <a:t>Unity</a:t>
            </a:r>
            <a:endParaRPr kumimoji="0" lang="en-US" sz="4000" b="1" i="0" u="none" strike="noStrike" kern="1200" cap="none" spc="0" normalizeH="0" baseline="0" noProof="0" dirty="0">
              <a:ln w="6350">
                <a:noFill/>
              </a:ln>
              <a:solidFill>
                <a:srgbClr val="666699"/>
              </a:solidFill>
              <a:effectLst>
                <a:outerShdw blurRad="114300" dist="101600" dir="2700000" algn="tl" rotWithShape="0">
                  <a:srgbClr val="000000">
                    <a:alpha val="40000"/>
                  </a:srgbClr>
                </a:outerShdw>
              </a:effectLst>
              <a:uLnTx/>
              <a:uFillTx/>
              <a:latin typeface="+mj-lt"/>
              <a:ea typeface="+mj-ea"/>
              <a:cs typeface="+mj-cs"/>
            </a:endParaRPr>
          </a:p>
        </p:txBody>
      </p:sp>
      <p:sp>
        <p:nvSpPr>
          <p:cNvPr id="10" name="Title 1"/>
          <p:cNvSpPr txBox="1">
            <a:spLocks/>
          </p:cNvSpPr>
          <p:nvPr/>
        </p:nvSpPr>
        <p:spPr>
          <a:xfrm>
            <a:off x="2339752" y="1340768"/>
            <a:ext cx="5256584" cy="1224136"/>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w="6350">
                  <a:noFill/>
                </a:ln>
                <a:solidFill>
                  <a:srgbClr val="FF6600"/>
                </a:solidFill>
                <a:uLnTx/>
                <a:uFillTx/>
                <a:latin typeface="+mj-lt"/>
                <a:ea typeface="+mj-ea"/>
                <a:cs typeface="+mj-cs"/>
              </a:rPr>
              <a:t>Rekindle</a:t>
            </a:r>
            <a:r>
              <a:rPr kumimoji="0" lang="en-US" sz="4000" b="1" i="0" u="none" strike="noStrike" kern="1200" cap="none" spc="0" normalizeH="0" baseline="0" noProof="0" dirty="0" smtClean="0">
                <a:ln w="6350">
                  <a:noFill/>
                </a:ln>
                <a:solidFill>
                  <a:srgbClr val="CC0099"/>
                </a:solidFill>
                <a:uLnTx/>
                <a:uFillTx/>
                <a:latin typeface="+mj-lt"/>
                <a:ea typeface="+mj-ea"/>
                <a:cs typeface="+mj-cs"/>
              </a:rPr>
              <a:t> your passion</a:t>
            </a:r>
            <a:endParaRPr kumimoji="0" lang="en-US" sz="4000" b="1" i="0" u="none" strike="noStrike" kern="1200" cap="none" spc="0" normalizeH="0" baseline="0" noProof="0" dirty="0">
              <a:ln w="6350">
                <a:noFill/>
              </a:ln>
              <a:solidFill>
                <a:srgbClr val="CC0099"/>
              </a:solidFill>
              <a:uLnTx/>
              <a:uFillTx/>
              <a:latin typeface="+mj-lt"/>
              <a:ea typeface="+mj-ea"/>
              <a:cs typeface="+mj-cs"/>
            </a:endParaRPr>
          </a:p>
        </p:txBody>
      </p:sp>
      <p:sp>
        <p:nvSpPr>
          <p:cNvPr id="11" name="TextBox 10"/>
          <p:cNvSpPr txBox="1"/>
          <p:nvPr/>
        </p:nvSpPr>
        <p:spPr>
          <a:xfrm>
            <a:off x="4716016" y="6381328"/>
            <a:ext cx="1224136" cy="215444"/>
          </a:xfrm>
          <a:prstGeom prst="rect">
            <a:avLst/>
          </a:prstGeom>
          <a:noFill/>
        </p:spPr>
        <p:txBody>
          <a:bodyPr wrap="square" rtlCol="0">
            <a:spAutoFit/>
          </a:bodyPr>
          <a:lstStyle/>
          <a:p>
            <a:pPr algn="ctr"/>
            <a:r>
              <a:rPr lang="en-US" sz="800" dirty="0" smtClean="0"/>
              <a:t>(Young, 2002 p. 252-3). </a:t>
            </a:r>
            <a:endParaRPr lang="en-US" sz="800" dirty="0"/>
          </a:p>
        </p:txBody>
      </p:sp>
      <p:sp>
        <p:nvSpPr>
          <p:cNvPr id="12" name="Title 1"/>
          <p:cNvSpPr txBox="1">
            <a:spLocks/>
          </p:cNvSpPr>
          <p:nvPr/>
        </p:nvSpPr>
        <p:spPr>
          <a:xfrm>
            <a:off x="395536" y="4797152"/>
            <a:ext cx="4032448" cy="1224136"/>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lvl="0" algn="ctr">
              <a:spcBef>
                <a:spcPct val="0"/>
              </a:spcBef>
              <a:defRPr/>
            </a:pPr>
            <a:r>
              <a:rPr lang="en-US" sz="4000" b="1" dirty="0" smtClean="0">
                <a:ln w="6350">
                  <a:noFill/>
                </a:ln>
                <a:solidFill>
                  <a:srgbClr val="990099"/>
                </a:solidFill>
                <a:effectLst>
                  <a:outerShdw blurRad="114300" dist="101600" dir="2700000" algn="tl" rotWithShape="0">
                    <a:srgbClr val="000000">
                      <a:alpha val="40000"/>
                    </a:srgbClr>
                  </a:outerShdw>
                </a:effectLst>
              </a:rPr>
              <a:t>Insight and Vision</a:t>
            </a:r>
            <a:endParaRPr lang="en-US" sz="4000" b="1" dirty="0">
              <a:ln w="6350">
                <a:noFill/>
              </a:ln>
              <a:solidFill>
                <a:srgbClr val="990099"/>
              </a:solidFill>
              <a:effectLst>
                <a:outerShdw blurRad="114300" dist="101600" dir="2700000" algn="tl" rotWithShape="0">
                  <a:srgbClr val="000000">
                    <a:alpha val="40000"/>
                  </a:srgbClr>
                </a:outerShdw>
              </a:effectLst>
            </a:endParaRPr>
          </a:p>
        </p:txBody>
      </p:sp>
      <p:pic>
        <p:nvPicPr>
          <p:cNvPr id="14" name="~PP110.WAV">
            <a:hlinkClick r:id="" action="ppaction://media"/>
          </p:cNvPr>
          <p:cNvPicPr>
            <a:picLocks noRot="1" noChangeAspect="1"/>
          </p:cNvPicPr>
          <p:nvPr>
            <a:wavAudioFile r:embed="rId2" name="~PP110.WAV"/>
          </p:nvPr>
        </p:nvPicPr>
        <p:blipFill>
          <a:blip r:embed="rId7" cstate="print"/>
          <a:stretch>
            <a:fillRect/>
          </a:stretch>
        </p:blipFill>
        <p:spPr>
          <a:xfrm>
            <a:off x="8750300" y="6464300"/>
            <a:ext cx="203200" cy="203200"/>
          </a:xfrm>
          <a:prstGeom prst="rect">
            <a:avLst/>
          </a:prstGeom>
        </p:spPr>
      </p:pic>
    </p:spTree>
    <p:custDataLst>
      <p:tags r:id="rId1"/>
    </p:custDataLst>
  </p:cSld>
  <p:clrMapOvr>
    <a:masterClrMapping/>
  </p:clrMapOvr>
  <p:transition advTm="37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2000"/>
                            </p:stCondLst>
                            <p:childTnLst>
                              <p:par>
                                <p:cTn id="13" presetID="29" presetClass="exit" presetSubtype="0" fill="hold" nodeType="afterEffect">
                                  <p:stCondLst>
                                    <p:cond delay="0"/>
                                  </p:stCondLst>
                                  <p:childTnLst>
                                    <p:anim calcmode="lin" valueType="num">
                                      <p:cBhvr>
                                        <p:cTn id="14" dur="2000"/>
                                        <p:tgtEl>
                                          <p:spTgt spid="5"/>
                                        </p:tgtEl>
                                        <p:attrNameLst>
                                          <p:attrName>ppt_x</p:attrName>
                                        </p:attrNameLst>
                                      </p:cBhvr>
                                      <p:tavLst>
                                        <p:tav tm="0">
                                          <p:val>
                                            <p:strVal val="ppt_x"/>
                                          </p:val>
                                        </p:tav>
                                        <p:tav tm="100000">
                                          <p:val>
                                            <p:strVal val="ppt_x-.2"/>
                                          </p:val>
                                        </p:tav>
                                      </p:tavLst>
                                    </p:anim>
                                    <p:anim calcmode="lin" valueType="num">
                                      <p:cBhvr>
                                        <p:cTn id="15" dur="2000"/>
                                        <p:tgtEl>
                                          <p:spTgt spid="5"/>
                                        </p:tgtEl>
                                        <p:attrNameLst>
                                          <p:attrName>ppt_y</p:attrName>
                                        </p:attrNameLst>
                                      </p:cBhvr>
                                      <p:tavLst>
                                        <p:tav tm="0">
                                          <p:val>
                                            <p:strVal val="ppt_y"/>
                                          </p:val>
                                        </p:tav>
                                        <p:tav tm="100000">
                                          <p:val>
                                            <p:strVal val="ppt_y"/>
                                          </p:val>
                                        </p:tav>
                                      </p:tavLst>
                                    </p:anim>
                                    <p:animEffect transition="out" filter="fade">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fade">
                                      <p:cBhvr>
                                        <p:cTn id="20" dur="1000"/>
                                        <p:tgtEl>
                                          <p:spTgt spid="10242"/>
                                        </p:tgtEl>
                                      </p:cBhvr>
                                    </p:animEffect>
                                  </p:childTnLst>
                                </p:cTn>
                              </p:par>
                            </p:childTnLst>
                          </p:cTn>
                        </p:par>
                        <p:par>
                          <p:cTn id="21" fill="hold">
                            <p:stCondLst>
                              <p:cond delay="4000"/>
                            </p:stCondLst>
                            <p:childTnLst>
                              <p:par>
                                <p:cTn id="22" presetID="10" presetClass="entr" presetSubtype="0" fill="hold" grpId="0" nodeType="after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par>
                          <p:cTn id="25" fill="hold">
                            <p:stCondLst>
                              <p:cond delay="6500"/>
                            </p:stCondLst>
                            <p:childTnLst>
                              <p:par>
                                <p:cTn id="26" presetID="10" presetClass="exit" presetSubtype="0" fill="hold" grpId="1" nodeType="afterEffect">
                                  <p:stCondLst>
                                    <p:cond delay="0"/>
                                  </p:stCondLst>
                                  <p:childTnLst>
                                    <p:animEffect transition="out" filter="fade">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childTnLst>
                          </p:cTn>
                        </p:par>
                        <p:par>
                          <p:cTn id="29" fill="hold">
                            <p:stCondLst>
                              <p:cond delay="8500"/>
                            </p:stCondLst>
                            <p:childTnLst>
                              <p:par>
                                <p:cTn id="30" presetID="10"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par>
                          <p:cTn id="33" fill="hold">
                            <p:stCondLst>
                              <p:cond delay="11500"/>
                            </p:stCondLst>
                            <p:childTnLst>
                              <p:par>
                                <p:cTn id="34" presetID="10" presetClass="entr" presetSubtype="0" fill="hold" grpId="0" nodeType="afterEffect">
                                  <p:stCondLst>
                                    <p:cond delay="20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childTnLst>
                          </p:cTn>
                        </p:par>
                        <p:par>
                          <p:cTn id="37" fill="hold">
                            <p:stCondLst>
                              <p:cond delay="15500"/>
                            </p:stCondLst>
                            <p:childTnLst>
                              <p:par>
                                <p:cTn id="38" presetID="10" presetClass="entr" presetSubtype="0"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2000"/>
                                        <p:tgtEl>
                                          <p:spTgt spid="2"/>
                                        </p:tgtEl>
                                      </p:cBhvr>
                                    </p:animEffect>
                                  </p:childTnLst>
                                </p:cTn>
                              </p:par>
                            </p:childTnLst>
                          </p:cTn>
                        </p:par>
                        <p:par>
                          <p:cTn id="41" fill="hold">
                            <p:stCondLst>
                              <p:cond delay="17500"/>
                            </p:stCondLst>
                            <p:childTnLst>
                              <p:par>
                                <p:cTn id="42" presetID="10" presetClass="entr" presetSubtype="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000"/>
                                        <p:tgtEl>
                                          <p:spTgt spid="9"/>
                                        </p:tgtEl>
                                      </p:cBhvr>
                                    </p:animEffect>
                                  </p:childTnLst>
                                </p:cTn>
                              </p:par>
                            </p:childTnLst>
                          </p:cTn>
                        </p:par>
                        <p:par>
                          <p:cTn id="45" fill="hold">
                            <p:stCondLst>
                              <p:cond delay="19500"/>
                            </p:stCondLst>
                            <p:childTnLst>
                              <p:par>
                                <p:cTn id="46" presetID="10" presetClass="entr" presetSubtype="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2000"/>
                                        <p:tgtEl>
                                          <p:spTgt spid="7"/>
                                        </p:tgtEl>
                                      </p:cBhvr>
                                    </p:animEffect>
                                  </p:childTnLst>
                                </p:cTn>
                              </p:par>
                            </p:childTnLst>
                          </p:cTn>
                        </p:par>
                        <p:par>
                          <p:cTn id="49" fill="hold">
                            <p:stCondLst>
                              <p:cond delay="215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2000"/>
                                        <p:tgtEl>
                                          <p:spTgt spid="12"/>
                                        </p:tgtEl>
                                      </p:cBhvr>
                                    </p:animEffect>
                                  </p:childTnLst>
                                </p:cTn>
                              </p:par>
                            </p:childTnLst>
                          </p:cTn>
                        </p:par>
                        <p:par>
                          <p:cTn id="53" fill="hold">
                            <p:stCondLst>
                              <p:cond delay="23500"/>
                            </p:stCondLst>
                            <p:childTnLst>
                              <p:par>
                                <p:cTn id="54" presetID="10" presetClass="exit" presetSubtype="0" fill="hold" nodeType="afterEffect">
                                  <p:stCondLst>
                                    <p:cond delay="0"/>
                                  </p:stCondLst>
                                  <p:childTnLst>
                                    <p:animEffect transition="out" filter="fade">
                                      <p:cBhvr>
                                        <p:cTn id="55" dur="2000"/>
                                        <p:tgtEl>
                                          <p:spTgt spid="8"/>
                                        </p:tgtEl>
                                      </p:cBhvr>
                                    </p:animEffect>
                                    <p:set>
                                      <p:cBhvr>
                                        <p:cTn id="56" dur="1" fill="hold">
                                          <p:stCondLst>
                                            <p:cond delay="1999"/>
                                          </p:stCondLst>
                                        </p:cTn>
                                        <p:tgtEl>
                                          <p:spTgt spid="8"/>
                                        </p:tgtEl>
                                        <p:attrNameLst>
                                          <p:attrName>style.visibility</p:attrName>
                                        </p:attrNameLst>
                                      </p:cBhvr>
                                      <p:to>
                                        <p:strVal val="hidden"/>
                                      </p:to>
                                    </p:set>
                                  </p:childTnLst>
                                </p:cTn>
                              </p:par>
                            </p:childTnLst>
                          </p:cTn>
                        </p:par>
                        <p:par>
                          <p:cTn id="57" fill="hold">
                            <p:stCondLst>
                              <p:cond delay="25500"/>
                            </p:stCondLst>
                            <p:childTnLst>
                              <p:par>
                                <p:cTn id="58" presetID="10" presetClass="exit" presetSubtype="0" fill="hold" grpId="1" nodeType="afterEffect">
                                  <p:stCondLst>
                                    <p:cond delay="0"/>
                                  </p:stCondLst>
                                  <p:childTnLst>
                                    <p:animEffect transition="out" filter="fade">
                                      <p:cBhvr>
                                        <p:cTn id="59" dur="2000"/>
                                        <p:tgtEl>
                                          <p:spTgt spid="2"/>
                                        </p:tgtEl>
                                      </p:cBhvr>
                                    </p:animEffect>
                                    <p:set>
                                      <p:cBhvr>
                                        <p:cTn id="60" dur="1" fill="hold">
                                          <p:stCondLst>
                                            <p:cond delay="1999"/>
                                          </p:stCondLst>
                                        </p:cTn>
                                        <p:tgtEl>
                                          <p:spTgt spid="2"/>
                                        </p:tgtEl>
                                        <p:attrNameLst>
                                          <p:attrName>style.visibility</p:attrName>
                                        </p:attrNameLst>
                                      </p:cBhvr>
                                      <p:to>
                                        <p:strVal val="hidden"/>
                                      </p:to>
                                    </p:set>
                                  </p:childTnLst>
                                </p:cTn>
                              </p:par>
                            </p:childTnLst>
                          </p:cTn>
                        </p:par>
                        <p:par>
                          <p:cTn id="61" fill="hold">
                            <p:stCondLst>
                              <p:cond delay="27500"/>
                            </p:stCondLst>
                            <p:childTnLst>
                              <p:par>
                                <p:cTn id="62" presetID="10" presetClass="exit" presetSubtype="0" fill="hold" grpId="1" nodeType="afterEffect">
                                  <p:stCondLst>
                                    <p:cond delay="0"/>
                                  </p:stCondLst>
                                  <p:childTnLst>
                                    <p:animEffect transition="out" filter="fade">
                                      <p:cBhvr>
                                        <p:cTn id="63" dur="2000"/>
                                        <p:tgtEl>
                                          <p:spTgt spid="9"/>
                                        </p:tgtEl>
                                      </p:cBhvr>
                                    </p:animEffect>
                                    <p:set>
                                      <p:cBhvr>
                                        <p:cTn id="64" dur="1" fill="hold">
                                          <p:stCondLst>
                                            <p:cond delay="1999"/>
                                          </p:stCondLst>
                                        </p:cTn>
                                        <p:tgtEl>
                                          <p:spTgt spid="9"/>
                                        </p:tgtEl>
                                        <p:attrNameLst>
                                          <p:attrName>style.visibility</p:attrName>
                                        </p:attrNameLst>
                                      </p:cBhvr>
                                      <p:to>
                                        <p:strVal val="hidden"/>
                                      </p:to>
                                    </p:set>
                                  </p:childTnLst>
                                </p:cTn>
                              </p:par>
                            </p:childTnLst>
                          </p:cTn>
                        </p:par>
                        <p:par>
                          <p:cTn id="65" fill="hold">
                            <p:stCondLst>
                              <p:cond delay="29500"/>
                            </p:stCondLst>
                            <p:childTnLst>
                              <p:par>
                                <p:cTn id="66" presetID="10" presetClass="exit" presetSubtype="0" fill="hold" grpId="1" nodeType="afterEffect">
                                  <p:stCondLst>
                                    <p:cond delay="0"/>
                                  </p:stCondLst>
                                  <p:childTnLst>
                                    <p:animEffect transition="out" filter="fade">
                                      <p:cBhvr>
                                        <p:cTn id="67" dur="2000"/>
                                        <p:tgtEl>
                                          <p:spTgt spid="7"/>
                                        </p:tgtEl>
                                      </p:cBhvr>
                                    </p:animEffect>
                                    <p:set>
                                      <p:cBhvr>
                                        <p:cTn id="68" dur="1" fill="hold">
                                          <p:stCondLst>
                                            <p:cond delay="1999"/>
                                          </p:stCondLst>
                                        </p:cTn>
                                        <p:tgtEl>
                                          <p:spTgt spid="7"/>
                                        </p:tgtEl>
                                        <p:attrNameLst>
                                          <p:attrName>style.visibility</p:attrName>
                                        </p:attrNameLst>
                                      </p:cBhvr>
                                      <p:to>
                                        <p:strVal val="hidden"/>
                                      </p:to>
                                    </p:set>
                                  </p:childTnLst>
                                </p:cTn>
                              </p:par>
                            </p:childTnLst>
                          </p:cTn>
                        </p:par>
                        <p:par>
                          <p:cTn id="69" fill="hold">
                            <p:stCondLst>
                              <p:cond delay="31500"/>
                            </p:stCondLst>
                            <p:childTnLst>
                              <p:par>
                                <p:cTn id="70" presetID="10" presetClass="exit" presetSubtype="0" fill="hold" grpId="1" nodeType="afterEffect">
                                  <p:stCondLst>
                                    <p:cond delay="0"/>
                                  </p:stCondLst>
                                  <p:childTnLst>
                                    <p:animEffect transition="out" filter="fade">
                                      <p:cBhvr>
                                        <p:cTn id="71" dur="2000"/>
                                        <p:tgtEl>
                                          <p:spTgt spid="12"/>
                                        </p:tgtEl>
                                      </p:cBhvr>
                                    </p:animEffect>
                                    <p:set>
                                      <p:cBhvr>
                                        <p:cTn id="72" dur="1" fill="hold">
                                          <p:stCondLst>
                                            <p:cond delay="1999"/>
                                          </p:stCondLst>
                                        </p:cTn>
                                        <p:tgtEl>
                                          <p:spTgt spid="12"/>
                                        </p:tgtEl>
                                        <p:attrNameLst>
                                          <p:attrName>style.visibility</p:attrName>
                                        </p:attrNameLst>
                                      </p:cBhvr>
                                      <p:to>
                                        <p:strVal val="hidden"/>
                                      </p:to>
                                    </p:set>
                                  </p:childTnLst>
                                </p:cTn>
                              </p:par>
                            </p:childTnLst>
                          </p:cTn>
                        </p:par>
                        <p:par>
                          <p:cTn id="73" fill="hold">
                            <p:stCondLst>
                              <p:cond delay="33500"/>
                            </p:stCondLst>
                            <p:childTnLst>
                              <p:par>
                                <p:cTn id="74" presetID="10" presetClass="entr" presetSubtype="0" fill="hold" nodeType="afterEffect">
                                  <p:stCondLst>
                                    <p:cond delay="0"/>
                                  </p:stCondLst>
                                  <p:childTnLst>
                                    <p:set>
                                      <p:cBhvr>
                                        <p:cTn id="75" dur="1" fill="hold">
                                          <p:stCondLst>
                                            <p:cond delay="0"/>
                                          </p:stCondLst>
                                        </p:cTn>
                                        <p:tgtEl>
                                          <p:spTgt spid="11">
                                            <p:txEl>
                                              <p:pRg st="0" end="0"/>
                                            </p:txEl>
                                          </p:spTgt>
                                        </p:tgtEl>
                                        <p:attrNameLst>
                                          <p:attrName>style.visibility</p:attrName>
                                        </p:attrNameLst>
                                      </p:cBhvr>
                                      <p:to>
                                        <p:strVal val="visible"/>
                                      </p:to>
                                    </p:set>
                                    <p:animEffect transition="in" filter="fade">
                                      <p:cBhvr>
                                        <p:cTn id="76"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7"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2" grpId="0"/>
      <p:bldP spid="2" grpId="1"/>
      <p:bldP spid="6" grpId="0"/>
      <p:bldP spid="7" grpId="0"/>
      <p:bldP spid="7" grpId="1"/>
      <p:bldP spid="8" grpId="0"/>
      <p:bldP spid="9" grpId="0"/>
      <p:bldP spid="9" grpId="1"/>
      <p:bldP spid="10" grpId="0"/>
      <p:bldP spid="10"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1032" name="Picture 8" descr="C:\Users\smolendyk\AppData\Local\Microsoft\Windows\Temporary Internet Files\Content.IE5\TC4WGA7M\MP900443254[1].jpg"/>
          <p:cNvPicPr>
            <a:picLocks noChangeAspect="1" noChangeArrowheads="1"/>
          </p:cNvPicPr>
          <p:nvPr/>
        </p:nvPicPr>
        <p:blipFill>
          <a:blip r:embed="rId5" cstate="print"/>
          <a:srcRect l="27691"/>
          <a:stretch>
            <a:fillRect/>
          </a:stretch>
        </p:blipFill>
        <p:spPr bwMode="auto">
          <a:xfrm>
            <a:off x="1391385" y="2708920"/>
            <a:ext cx="3396639" cy="336106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179512" y="975866"/>
            <a:ext cx="6336704" cy="580926"/>
          </a:xfrm>
        </p:spPr>
        <p:txBody>
          <a:bodyPr>
            <a:normAutofit fontScale="90000"/>
          </a:bodyPr>
          <a:lstStyle/>
          <a:p>
            <a:r>
              <a:rPr lang="en-US" sz="4000" dirty="0" smtClean="0">
                <a:effectLst/>
              </a:rPr>
              <a:t> from a place of increased</a:t>
            </a:r>
            <a:endParaRPr lang="en-US" sz="1000" dirty="0">
              <a:effectLst/>
            </a:endParaRPr>
          </a:p>
        </p:txBody>
      </p:sp>
      <p:sp>
        <p:nvSpPr>
          <p:cNvPr id="3" name="Content Placeholder 2"/>
          <p:cNvSpPr>
            <a:spLocks noGrp="1"/>
          </p:cNvSpPr>
          <p:nvPr>
            <p:ph idx="1"/>
          </p:nvPr>
        </p:nvSpPr>
        <p:spPr>
          <a:xfrm>
            <a:off x="1094928" y="1628800"/>
            <a:ext cx="8229600" cy="676672"/>
          </a:xfrm>
        </p:spPr>
        <p:txBody>
          <a:bodyPr>
            <a:normAutofit lnSpcReduction="10000"/>
          </a:bodyPr>
          <a:lstStyle/>
          <a:p>
            <a:pPr>
              <a:buNone/>
            </a:pPr>
            <a:r>
              <a:rPr lang="en-US" sz="4000" dirty="0" smtClean="0">
                <a:solidFill>
                  <a:schemeClr val="accent3">
                    <a:lumMod val="60000"/>
                    <a:lumOff val="40000"/>
                  </a:schemeClr>
                </a:solidFill>
              </a:rPr>
              <a:t>clarity</a:t>
            </a:r>
            <a:endParaRPr lang="en-US" sz="1000" dirty="0">
              <a:solidFill>
                <a:srgbClr val="99FF99"/>
              </a:solidFill>
            </a:endParaRPr>
          </a:p>
        </p:txBody>
      </p:sp>
      <p:pic>
        <p:nvPicPr>
          <p:cNvPr id="1037" name="Picture 13" descr="C:\Users\smolendyk\AppData\Local\Microsoft\Windows\Temporary Internet Files\Content.IE5\Q1AZV039\MP900448561[1].jpg"/>
          <p:cNvPicPr>
            <a:picLocks noChangeAspect="1" noChangeArrowheads="1"/>
          </p:cNvPicPr>
          <p:nvPr/>
        </p:nvPicPr>
        <p:blipFill>
          <a:blip r:embed="rId6" cstate="print"/>
          <a:srcRect l="15796"/>
          <a:stretch>
            <a:fillRect/>
          </a:stretch>
        </p:blipFill>
        <p:spPr bwMode="auto">
          <a:xfrm>
            <a:off x="6804248" y="0"/>
            <a:ext cx="3622449" cy="6858000"/>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a:xfrm>
            <a:off x="3183160" y="1628800"/>
            <a:ext cx="1440160" cy="676672"/>
          </a:xfrm>
          <a:prstGeom prst="rect">
            <a:avLst/>
          </a:prstGeom>
        </p:spPr>
        <p:txBody>
          <a:bodyPr vert="horz">
            <a:normAutofit lnSpcReduction="10000"/>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4000" b="0" i="0" u="none" strike="noStrike" kern="1200" cap="none" spc="0" normalizeH="0" baseline="0" noProof="0" dirty="0" smtClean="0">
                <a:ln>
                  <a:noFill/>
                </a:ln>
                <a:solidFill>
                  <a:schemeClr val="accent5">
                    <a:lumMod val="60000"/>
                    <a:lumOff val="40000"/>
                  </a:schemeClr>
                </a:solidFill>
                <a:effectLst/>
                <a:uLnTx/>
                <a:uFillTx/>
                <a:latin typeface="+mn-lt"/>
                <a:ea typeface="+mn-ea"/>
                <a:cs typeface="+mn-cs"/>
              </a:rPr>
              <a:t>and</a:t>
            </a:r>
            <a:endParaRPr kumimoji="0" lang="en-US" sz="1000" b="0" i="0" u="none" strike="noStrike" kern="1200" cap="none" spc="0" normalizeH="0" baseline="0" noProof="0" dirty="0">
              <a:ln>
                <a:noFill/>
              </a:ln>
              <a:solidFill>
                <a:srgbClr val="99FF99"/>
              </a:solidFill>
              <a:effectLst/>
              <a:uLnTx/>
              <a:uFillTx/>
              <a:latin typeface="+mn-lt"/>
              <a:ea typeface="+mn-ea"/>
              <a:cs typeface="+mn-cs"/>
            </a:endParaRPr>
          </a:p>
        </p:txBody>
      </p:sp>
      <p:sp>
        <p:nvSpPr>
          <p:cNvPr id="7" name="Content Placeholder 2"/>
          <p:cNvSpPr txBox="1">
            <a:spLocks/>
          </p:cNvSpPr>
          <p:nvPr/>
        </p:nvSpPr>
        <p:spPr>
          <a:xfrm>
            <a:off x="4911352" y="1628800"/>
            <a:ext cx="1008112" cy="676672"/>
          </a:xfrm>
          <a:prstGeom prst="rect">
            <a:avLst/>
          </a:prstGeom>
        </p:spPr>
        <p:txBody>
          <a:bodyPr vert="horz">
            <a:normAutofit lnSpcReduction="10000"/>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4000" b="0"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rPr>
              <a:t>joy</a:t>
            </a:r>
            <a:endParaRPr kumimoji="0" lang="en-US" sz="1000" b="0" i="0" u="none" strike="noStrike" kern="1200" cap="none" spc="0" normalizeH="0" baseline="0" noProof="0" dirty="0">
              <a:ln>
                <a:noFill/>
              </a:ln>
              <a:solidFill>
                <a:srgbClr val="99FF99"/>
              </a:solidFill>
              <a:effectLst/>
              <a:uLnTx/>
              <a:uFillTx/>
              <a:latin typeface="+mn-lt"/>
              <a:ea typeface="+mn-ea"/>
              <a:cs typeface="+mn-cs"/>
            </a:endParaRPr>
          </a:p>
        </p:txBody>
      </p:sp>
      <p:sp>
        <p:nvSpPr>
          <p:cNvPr id="8" name="Content Placeholder 2"/>
          <p:cNvSpPr txBox="1">
            <a:spLocks/>
          </p:cNvSpPr>
          <p:nvPr/>
        </p:nvSpPr>
        <p:spPr>
          <a:xfrm>
            <a:off x="2282552" y="6237312"/>
            <a:ext cx="1497360" cy="432048"/>
          </a:xfrm>
          <a:prstGeom prst="rect">
            <a:avLst/>
          </a:prstGeom>
        </p:spPr>
        <p:txBody>
          <a:bodyPr vert="horz">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800" b="0" i="0" u="none" strike="noStrike" kern="1200" cap="none" spc="0" normalizeH="0" baseline="0" noProof="0" dirty="0" smtClean="0">
                <a:ln>
                  <a:noFill/>
                </a:ln>
                <a:solidFill>
                  <a:srgbClr val="99FF99"/>
                </a:solidFill>
                <a:effectLst/>
                <a:uLnTx/>
                <a:uFillTx/>
                <a:latin typeface="+mn-lt"/>
                <a:ea typeface="+mn-ea"/>
                <a:cs typeface="+mn-cs"/>
              </a:rPr>
              <a:t>(Young, 2002 p. 249-250)</a:t>
            </a:r>
            <a:endParaRPr kumimoji="0" lang="en-US" sz="800" b="0" i="0" u="none" strike="noStrike" kern="1200" cap="none" spc="0" normalizeH="0" baseline="0" noProof="0" dirty="0">
              <a:ln>
                <a:noFill/>
              </a:ln>
              <a:solidFill>
                <a:srgbClr val="99FF99"/>
              </a:solidFill>
              <a:effectLst/>
              <a:uLnTx/>
              <a:uFillTx/>
              <a:latin typeface="+mn-lt"/>
              <a:ea typeface="+mn-ea"/>
              <a:cs typeface="+mn-cs"/>
            </a:endParaRPr>
          </a:p>
        </p:txBody>
      </p:sp>
      <p:sp>
        <p:nvSpPr>
          <p:cNvPr id="9" name="Title 1"/>
          <p:cNvSpPr txBox="1">
            <a:spLocks/>
          </p:cNvSpPr>
          <p:nvPr/>
        </p:nvSpPr>
        <p:spPr>
          <a:xfrm>
            <a:off x="179512" y="274638"/>
            <a:ext cx="6336704" cy="1210146"/>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latin typeface="+mj-lt"/>
                <a:ea typeface="+mj-ea"/>
                <a:cs typeface="+mj-cs"/>
              </a:rPr>
              <a:t>Act </a:t>
            </a:r>
            <a:r>
              <a:rPr kumimoji="0" lang="en-US" sz="40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r>
            <a:br>
              <a:rPr kumimoji="0" lang="en-US" sz="40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br>
            <a:endParaRPr kumimoji="0" lang="en-US" sz="1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10" name="~PP1629.WAV">
            <a:hlinkClick r:id="" action="ppaction://media"/>
          </p:cNvPr>
          <p:cNvPicPr>
            <a:picLocks noRot="1" noChangeAspect="1"/>
          </p:cNvPicPr>
          <p:nvPr>
            <a:wavAudioFile r:embed="rId2" name="~PP1629.WAV"/>
          </p:nvPr>
        </p:nvPicPr>
        <p:blipFill>
          <a:blip r:embed="rId7" cstate="print"/>
          <a:stretch>
            <a:fillRect/>
          </a:stretch>
        </p:blipFill>
        <p:spPr>
          <a:xfrm>
            <a:off x="8750300" y="6464300"/>
            <a:ext cx="203200" cy="203200"/>
          </a:xfrm>
          <a:prstGeom prst="rect">
            <a:avLst/>
          </a:prstGeom>
        </p:spPr>
      </p:pic>
    </p:spTree>
    <p:custDataLst>
      <p:tags r:id="rId1"/>
    </p:custDataLst>
  </p:cSld>
  <p:clrMapOvr>
    <a:masterClrMapping/>
  </p:clrMapOvr>
  <p:transition advTm="26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1000"/>
                            </p:stCondLst>
                            <p:childTnLst>
                              <p:par>
                                <p:cTn id="13" presetID="10" presetClass="entr" presetSubtype="0" fill="hold" grpId="1"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2000"/>
                                        <p:tgtEl>
                                          <p:spTgt spid="1032"/>
                                        </p:tgtEl>
                                      </p:cBhvr>
                                    </p:animEffect>
                                  </p:childTnLst>
                                </p:cTn>
                              </p:par>
                            </p:childTnLst>
                          </p:cTn>
                        </p:par>
                        <p:par>
                          <p:cTn id="24" fill="hold">
                            <p:stCondLst>
                              <p:cond delay="7000"/>
                            </p:stCondLst>
                            <p:childTnLst>
                              <p:par>
                                <p:cTn id="25" presetID="10" presetClass="entr" presetSubtype="0" fill="hold" grpId="2" nodeType="afterEffect">
                                  <p:stCondLst>
                                    <p:cond delay="0"/>
                                  </p:stCondLst>
                                  <p:iterate type="lt">
                                    <p:tmPct val="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par>
                          <p:cTn id="28" fill="hold">
                            <p:stCondLst>
                              <p:cond delay="9000"/>
                            </p:stCondLst>
                            <p:childTnLst>
                              <p:par>
                                <p:cTn id="29" presetID="38" presetClass="entr" presetSubtype="0" accel="50000" fill="hold" grpId="0" nodeType="afterEffect">
                                  <p:stCondLst>
                                    <p:cond delay="0"/>
                                  </p:stCondLst>
                                  <p:iterate type="lt">
                                    <p:tmPct val="50000"/>
                                  </p:iterate>
                                  <p:childTnLst>
                                    <p:set>
                                      <p:cBhvr>
                                        <p:cTn id="30" dur="1" fill="hold">
                                          <p:stCondLst>
                                            <p:cond delay="0"/>
                                          </p:stCondLst>
                                        </p:cTn>
                                        <p:tgtEl>
                                          <p:spTgt spid="7"/>
                                        </p:tgtEl>
                                        <p:attrNameLst>
                                          <p:attrName>style.visibility</p:attrName>
                                        </p:attrNameLst>
                                      </p:cBhvr>
                                      <p:to>
                                        <p:strVal val="visible"/>
                                      </p:to>
                                    </p:set>
                                    <p:set>
                                      <p:cBhvr>
                                        <p:cTn id="31" dur="910" fill="hold">
                                          <p:stCondLst>
                                            <p:cond delay="0"/>
                                          </p:stCondLst>
                                        </p:cTn>
                                        <p:tgtEl>
                                          <p:spTgt spid="7"/>
                                        </p:tgtEl>
                                        <p:attrNameLst>
                                          <p:attrName>style.rotation</p:attrName>
                                        </p:attrNameLst>
                                      </p:cBhvr>
                                      <p:to>
                                        <p:strVal val="-45.0"/>
                                      </p:to>
                                    </p:set>
                                    <p:anim calcmode="lin" valueType="num">
                                      <p:cBhvr>
                                        <p:cTn id="32" dur="910" fill="hold">
                                          <p:stCondLst>
                                            <p:cond delay="910"/>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3" dur="910"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4" dur="312" decel="50000" autoRev="1" fill="hold">
                                          <p:stCondLst>
                                            <p:cond delay="910"/>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35" dur="272" fill="hold">
                                          <p:stCondLst>
                                            <p:cond delay="1728"/>
                                          </p:stCondLst>
                                        </p:cTn>
                                        <p:tgtEl>
                                          <p:spTgt spid="7"/>
                                        </p:tgtEl>
                                        <p:attrNameLst>
                                          <p:attrName>ppt_y</p:attrName>
                                        </p:attrNameLst>
                                      </p:cBhvr>
                                      <p:tavLst>
                                        <p:tav tm="0">
                                          <p:val>
                                            <p:strVal val="#ppt_y-(0.354*#ppt_w-0.172*#ppt_h)"/>
                                          </p:val>
                                        </p:tav>
                                        <p:tav tm="100000">
                                          <p:val>
                                            <p:strVal val="#ppt_y"/>
                                          </p:val>
                                        </p:tav>
                                      </p:tavLst>
                                    </p:anim>
                                  </p:childTnLst>
                                </p:cTn>
                              </p:par>
                            </p:childTnLst>
                          </p:cTn>
                        </p:par>
                        <p:par>
                          <p:cTn id="36" fill="hold">
                            <p:stCondLst>
                              <p:cond delay="13000"/>
                            </p:stCondLst>
                            <p:childTnLst>
                              <p:par>
                                <p:cTn id="37" presetID="34" presetClass="entr" presetSubtype="0" fill="hold" nodeType="afterEffect">
                                  <p:stCondLst>
                                    <p:cond delay="0"/>
                                  </p:stCondLst>
                                  <p:childTnLst>
                                    <p:set>
                                      <p:cBhvr>
                                        <p:cTn id="38" dur="1" fill="hold">
                                          <p:stCondLst>
                                            <p:cond delay="0"/>
                                          </p:stCondLst>
                                        </p:cTn>
                                        <p:tgtEl>
                                          <p:spTgt spid="1037"/>
                                        </p:tgtEl>
                                        <p:attrNameLst>
                                          <p:attrName>style.visibility</p:attrName>
                                        </p:attrNameLst>
                                      </p:cBhvr>
                                      <p:to>
                                        <p:strVal val="visible"/>
                                      </p:to>
                                    </p:set>
                                    <p:anim from="(-#ppt_w/2)" to="(#ppt_x)" calcmode="lin" valueType="num">
                                      <p:cBhvr>
                                        <p:cTn id="39" dur="1200" fill="hold">
                                          <p:stCondLst>
                                            <p:cond delay="0"/>
                                          </p:stCondLst>
                                        </p:cTn>
                                        <p:tgtEl>
                                          <p:spTgt spid="1037"/>
                                        </p:tgtEl>
                                        <p:attrNameLst>
                                          <p:attrName>ppt_x</p:attrName>
                                        </p:attrNameLst>
                                      </p:cBhvr>
                                    </p:anim>
                                    <p:anim from="0" to="-1.0" calcmode="lin" valueType="num">
                                      <p:cBhvr>
                                        <p:cTn id="40" dur="400" decel="50000" autoRev="1" fill="hold">
                                          <p:stCondLst>
                                            <p:cond delay="1200"/>
                                          </p:stCondLst>
                                        </p:cTn>
                                        <p:tgtEl>
                                          <p:spTgt spid="1037"/>
                                        </p:tgtEl>
                                        <p:attrNameLst>
                                          <p:attrName>xshear</p:attrName>
                                        </p:attrNameLst>
                                      </p:cBhvr>
                                    </p:anim>
                                    <p:animScale>
                                      <p:cBhvr>
                                        <p:cTn id="41" dur="400" decel="100000" autoRev="1" fill="hold">
                                          <p:stCondLst>
                                            <p:cond delay="1200"/>
                                          </p:stCondLst>
                                        </p:cTn>
                                        <p:tgtEl>
                                          <p:spTgt spid="1037"/>
                                        </p:tgtEl>
                                      </p:cBhvr>
                                      <p:from x="100000" y="100000"/>
                                      <p:to x="80000" y="100000"/>
                                    </p:animScale>
                                    <p:anim by="(#ppt_h/3+#ppt_w*0.1)" calcmode="lin" valueType="num">
                                      <p:cBhvr additive="sum">
                                        <p:cTn id="42" dur="400" decel="100000" autoRev="1" fill="hold">
                                          <p:stCondLst>
                                            <p:cond delay="1200"/>
                                          </p:stCondLst>
                                        </p:cTn>
                                        <p:tgtEl>
                                          <p:spTgt spid="1037"/>
                                        </p:tgtEl>
                                        <p:attrNameLst>
                                          <p:attrName>ppt_x</p:attrName>
                                        </p:attrNameLst>
                                      </p:cBhvr>
                                    </p:anim>
                                  </p:childTnLst>
                                </p:cTn>
                              </p:par>
                            </p:childTnLst>
                          </p:cTn>
                        </p:par>
                        <p:par>
                          <p:cTn id="43" fill="hold">
                            <p:stCondLst>
                              <p:cond delay="15000"/>
                            </p:stCondLst>
                            <p:childTnLst>
                              <p:par>
                                <p:cTn id="44" presetID="10" presetClass="entr" presetSubtype="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7"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2" grpId="1"/>
      <p:bldP spid="6" grpId="2"/>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62274"/>
          </a:xfrm>
        </p:spPr>
        <p:txBody>
          <a:bodyPr>
            <a:noAutofit/>
          </a:bodyPr>
          <a:lstStyle/>
          <a:p>
            <a:r>
              <a:rPr lang="en-US" sz="4000" dirty="0" smtClean="0">
                <a:solidFill>
                  <a:schemeClr val="tx2">
                    <a:lumMod val="25000"/>
                  </a:schemeClr>
                </a:solidFill>
                <a:effectLst/>
              </a:rPr>
              <a:t>Servant-Leadership is a Partnership</a:t>
            </a:r>
            <a:r>
              <a:rPr lang="en-US" sz="4000" b="0" dirty="0" smtClean="0">
                <a:solidFill>
                  <a:schemeClr val="tx2">
                    <a:lumMod val="25000"/>
                  </a:schemeClr>
                </a:solidFill>
              </a:rPr>
              <a:t/>
            </a:r>
            <a:br>
              <a:rPr lang="en-US" sz="4000" b="0" dirty="0" smtClean="0">
                <a:solidFill>
                  <a:schemeClr val="tx2">
                    <a:lumMod val="25000"/>
                  </a:schemeClr>
                </a:solidFill>
              </a:rPr>
            </a:br>
            <a:r>
              <a:rPr lang="en-US" sz="1000" dirty="0" smtClean="0">
                <a:solidFill>
                  <a:schemeClr val="tx2">
                    <a:lumMod val="25000"/>
                  </a:schemeClr>
                </a:solidFill>
                <a:effectLst/>
              </a:rPr>
              <a:t>(Moxley, p. 47) </a:t>
            </a:r>
            <a:r>
              <a:rPr lang="en-CA" sz="4000" dirty="0" smtClean="0">
                <a:solidFill>
                  <a:schemeClr val="tx2">
                    <a:lumMod val="25000"/>
                  </a:schemeClr>
                </a:solidFill>
                <a:effectLst/>
              </a:rPr>
              <a:t/>
            </a:r>
            <a:br>
              <a:rPr lang="en-CA" sz="4000" dirty="0" smtClean="0">
                <a:solidFill>
                  <a:schemeClr val="tx2">
                    <a:lumMod val="25000"/>
                  </a:schemeClr>
                </a:solidFill>
                <a:effectLst/>
              </a:rPr>
            </a:br>
            <a:endParaRPr lang="en-US" sz="1000" dirty="0" smtClean="0">
              <a:solidFill>
                <a:schemeClr val="tx2">
                  <a:lumMod val="25000"/>
                </a:schemeClr>
              </a:solidFill>
              <a:effectLst/>
            </a:endParaRPr>
          </a:p>
        </p:txBody>
      </p:sp>
      <p:sp>
        <p:nvSpPr>
          <p:cNvPr id="3" name="Content Placeholder 2"/>
          <p:cNvSpPr>
            <a:spLocks noGrp="1"/>
          </p:cNvSpPr>
          <p:nvPr>
            <p:ph idx="1"/>
          </p:nvPr>
        </p:nvSpPr>
        <p:spPr>
          <a:xfrm>
            <a:off x="3059832" y="2996952"/>
            <a:ext cx="5832648" cy="1224136"/>
          </a:xfrm>
          <a:noFill/>
        </p:spPr>
        <p:txBody>
          <a:bodyPr>
            <a:normAutofit lnSpcReduction="10000"/>
          </a:bodyPr>
          <a:lstStyle/>
          <a:p>
            <a:pPr>
              <a:buNone/>
            </a:pPr>
            <a:r>
              <a:rPr lang="en-US" sz="2000" dirty="0" smtClean="0">
                <a:solidFill>
                  <a:schemeClr val="tx2">
                    <a:lumMod val="25000"/>
                  </a:schemeClr>
                </a:solidFill>
              </a:rPr>
              <a:t>- Join forces with others to share energy and goals </a:t>
            </a:r>
            <a:r>
              <a:rPr lang="en-US" sz="1000" dirty="0" smtClean="0">
                <a:solidFill>
                  <a:schemeClr val="tx2">
                    <a:lumMod val="25000"/>
                  </a:schemeClr>
                </a:solidFill>
              </a:rPr>
              <a:t>(Moxley2002, p. 47)</a:t>
            </a:r>
          </a:p>
          <a:p>
            <a:pPr>
              <a:buNone/>
            </a:pPr>
            <a:r>
              <a:rPr lang="en-US" sz="2000" dirty="0" smtClean="0">
                <a:solidFill>
                  <a:schemeClr val="tx2">
                    <a:lumMod val="25000"/>
                  </a:schemeClr>
                </a:solidFill>
              </a:rPr>
              <a:t>- Prepare as many leaders as you can </a:t>
            </a:r>
            <a:r>
              <a:rPr lang="en-US" sz="1000" dirty="0" smtClean="0">
                <a:solidFill>
                  <a:schemeClr val="tx2">
                    <a:lumMod val="25000"/>
                  </a:schemeClr>
                </a:solidFill>
              </a:rPr>
              <a:t>(Greenleaf, 1998 p. 163)</a:t>
            </a:r>
          </a:p>
          <a:p>
            <a:pPr>
              <a:buNone/>
            </a:pPr>
            <a:r>
              <a:rPr lang="en-US" sz="2000" dirty="0" smtClean="0">
                <a:solidFill>
                  <a:schemeClr val="tx2">
                    <a:lumMod val="25000"/>
                  </a:schemeClr>
                </a:solidFill>
              </a:rPr>
              <a:t>- Your clients are potential servant-leaders in training</a:t>
            </a:r>
          </a:p>
          <a:p>
            <a:pPr>
              <a:buNone/>
            </a:pPr>
            <a:endParaRPr lang="en-US" sz="1000" dirty="0" smtClean="0">
              <a:solidFill>
                <a:schemeClr val="tx2">
                  <a:lumMod val="25000"/>
                </a:schemeClr>
              </a:solidFill>
            </a:endParaRPr>
          </a:p>
          <a:p>
            <a:endParaRPr lang="en-US" sz="1000" b="1" dirty="0" smtClean="0">
              <a:ln w="6350">
                <a:noFill/>
              </a:ln>
              <a:solidFill>
                <a:schemeClr val="tx2">
                  <a:lumMod val="25000"/>
                </a:schemeClr>
              </a:solidFill>
              <a:latin typeface="+mj-lt"/>
              <a:ea typeface="+mj-ea"/>
              <a:cs typeface="+mj-cs"/>
            </a:endParaRPr>
          </a:p>
        </p:txBody>
      </p:sp>
      <p:pic>
        <p:nvPicPr>
          <p:cNvPr id="4098" name="Picture 2" descr="C:\Users\smolendyk\AppData\Local\Microsoft\Windows\Temporary Internet Files\Content.IE5\CHI695VI\MP900400158[1].jpg"/>
          <p:cNvPicPr>
            <a:picLocks noChangeAspect="1" noChangeArrowheads="1"/>
          </p:cNvPicPr>
          <p:nvPr/>
        </p:nvPicPr>
        <p:blipFill>
          <a:blip r:embed="rId4" cstate="print"/>
          <a:srcRect l="40650"/>
          <a:stretch>
            <a:fillRect/>
          </a:stretch>
        </p:blipFill>
        <p:spPr bwMode="auto">
          <a:xfrm>
            <a:off x="611560" y="2492896"/>
            <a:ext cx="1944216" cy="3009528"/>
          </a:xfrm>
          <a:prstGeom prst="rect">
            <a:avLst/>
          </a:prstGeom>
          <a:ln>
            <a:noFill/>
          </a:ln>
          <a:effectLst>
            <a:outerShdw blurRad="292100" dist="139700" dir="2700000" algn="tl" rotWithShape="0">
              <a:srgbClr val="333333">
                <a:alpha val="65000"/>
              </a:srgbClr>
            </a:outerShdw>
          </a:effectLst>
        </p:spPr>
      </p:pic>
      <p:pic>
        <p:nvPicPr>
          <p:cNvPr id="5" name="~PP2102.WAV">
            <a:hlinkClick r:id="" action="ppaction://media"/>
          </p:cNvPr>
          <p:cNvPicPr>
            <a:picLocks noRot="1" noChangeAspect="1"/>
          </p:cNvPicPr>
          <p:nvPr>
            <a:wavAudioFile r:embed="rId1" name="~PP2102.WAV"/>
          </p:nvPr>
        </p:nvPicPr>
        <p:blipFill>
          <a:blip r:embed="rId5" cstate="print"/>
          <a:stretch>
            <a:fillRect/>
          </a:stretch>
        </p:blipFill>
        <p:spPr>
          <a:xfrm>
            <a:off x="8750300" y="6464300"/>
            <a:ext cx="203200" cy="203200"/>
          </a:xfrm>
          <a:prstGeom prst="rect">
            <a:avLst/>
          </a:prstGeom>
        </p:spPr>
      </p:pic>
    </p:spTree>
  </p:cSld>
  <p:clrMapOvr>
    <a:masterClrMapping/>
  </p:clrMapOvr>
  <p:transition advTm="126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62000"/>
          </a:schemeClr>
        </a:solidFill>
        <a:effectLst/>
      </p:bgPr>
    </p:bg>
    <p:spTree>
      <p:nvGrpSpPr>
        <p:cNvPr id="1" name=""/>
        <p:cNvGrpSpPr/>
        <p:nvPr/>
      </p:nvGrpSpPr>
      <p:grpSpPr>
        <a:xfrm>
          <a:off x="0" y="0"/>
          <a:ext cx="0" cy="0"/>
          <a:chOff x="0" y="0"/>
          <a:chExt cx="0" cy="0"/>
        </a:xfrm>
      </p:grpSpPr>
      <p:sp>
        <p:nvSpPr>
          <p:cNvPr id="7" name="Title 1"/>
          <p:cNvSpPr txBox="1">
            <a:spLocks noGrp="1"/>
          </p:cNvSpPr>
          <p:nvPr>
            <p:ph idx="1"/>
          </p:nvPr>
        </p:nvSpPr>
        <p:spPr>
          <a:xfrm>
            <a:off x="179512" y="1052736"/>
            <a:ext cx="8856984" cy="1224136"/>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w="6350">
                  <a:noFill/>
                </a:ln>
                <a:solidFill>
                  <a:schemeClr val="accent5">
                    <a:lumMod val="75000"/>
                  </a:schemeClr>
                </a:solidFill>
                <a:effectLst/>
                <a:uLnTx/>
                <a:uFillTx/>
                <a:latin typeface="Aparajita" pitchFamily="34" charset="0"/>
                <a:ea typeface="+mj-ea"/>
                <a:cs typeface="Aparajita" pitchFamily="34" charset="0"/>
              </a:rPr>
              <a:t>We all want to be known as we are known by God.</a:t>
            </a:r>
          </a:p>
        </p:txBody>
      </p:sp>
      <p:pic>
        <p:nvPicPr>
          <p:cNvPr id="10" name="Picture 6"/>
          <p:cNvPicPr>
            <a:picLocks noChangeAspect="1" noChangeArrowheads="1"/>
          </p:cNvPicPr>
          <p:nvPr/>
        </p:nvPicPr>
        <p:blipFill>
          <a:blip r:embed="rId5" cstate="print"/>
          <a:srcRect/>
          <a:stretch>
            <a:fillRect/>
          </a:stretch>
        </p:blipFill>
        <p:spPr bwMode="auto">
          <a:xfrm>
            <a:off x="2483768" y="2900941"/>
            <a:ext cx="4464496" cy="2976331"/>
          </a:xfrm>
          <a:prstGeom prst="rect">
            <a:avLst/>
          </a:prstGeom>
          <a:ln>
            <a:noFill/>
          </a:ln>
          <a:effectLst>
            <a:outerShdw blurRad="292100" dist="139700" dir="2700000" algn="tl" rotWithShape="0">
              <a:srgbClr val="333333">
                <a:alpha val="65000"/>
              </a:srgbClr>
            </a:outerShdw>
          </a:effectLst>
        </p:spPr>
      </p:pic>
      <p:sp>
        <p:nvSpPr>
          <p:cNvPr id="14" name="Content Placeholder 7"/>
          <p:cNvSpPr txBox="1">
            <a:spLocks/>
          </p:cNvSpPr>
          <p:nvPr/>
        </p:nvSpPr>
        <p:spPr>
          <a:xfrm>
            <a:off x="0" y="4149080"/>
            <a:ext cx="9144000" cy="936104"/>
          </a:xfrm>
          <a:prstGeom prst="rect">
            <a:avLst/>
          </a:prstGeom>
        </p:spPr>
        <p:txBody>
          <a:bodyPr vert="horz">
            <a:normAutofit/>
          </a:bodyPr>
          <a:lstStyle/>
          <a:p>
            <a:pPr marL="548640" lvl="0" indent="-411480" algn="ctr">
              <a:spcBef>
                <a:spcPct val="20000"/>
              </a:spcBef>
              <a:buClr>
                <a:schemeClr val="tx1">
                  <a:shade val="95000"/>
                </a:schemeClr>
              </a:buClr>
              <a:buSzPct val="65000"/>
            </a:pPr>
            <a:r>
              <a:rPr kumimoji="0" lang="en-US" sz="2400" b="0" i="0" u="none" strike="noStrike" kern="1200" cap="none" spc="0" normalizeH="0" baseline="0" noProof="0" dirty="0" smtClean="0">
                <a:ln>
                  <a:noFill/>
                </a:ln>
                <a:solidFill>
                  <a:srgbClr val="A5B4DB"/>
                </a:solidFill>
                <a:effectLst/>
                <a:uLnTx/>
                <a:uFillTx/>
                <a:latin typeface="+mn-lt"/>
                <a:ea typeface="+mn-ea"/>
                <a:cs typeface="+mn-cs"/>
              </a:rPr>
              <a:t>Seek to listen to and understand your clients </a:t>
            </a:r>
            <a:r>
              <a:rPr lang="en-US" sz="2400" dirty="0" smtClean="0">
                <a:solidFill>
                  <a:srgbClr val="A5B4DB"/>
                </a:solidFill>
              </a:rPr>
              <a:t>first</a:t>
            </a:r>
            <a:r>
              <a:rPr lang="en-US" sz="800" dirty="0" smtClean="0">
                <a:solidFill>
                  <a:srgbClr val="A5B4DB"/>
                </a:solidFill>
              </a:rPr>
              <a:t> (St. Francis of Assisi in Burkhardt &amp; Spears p. 229)</a:t>
            </a:r>
          </a:p>
        </p:txBody>
      </p:sp>
      <p:sp>
        <p:nvSpPr>
          <p:cNvPr id="15" name="Content Placeholder 7"/>
          <p:cNvSpPr txBox="1">
            <a:spLocks/>
          </p:cNvSpPr>
          <p:nvPr/>
        </p:nvSpPr>
        <p:spPr>
          <a:xfrm>
            <a:off x="107504" y="4653136"/>
            <a:ext cx="8928992" cy="792088"/>
          </a:xfrm>
          <a:prstGeom prst="rect">
            <a:avLst/>
          </a:prstGeom>
        </p:spPr>
        <p:txBody>
          <a:bodyPr vert="horz">
            <a:normAutofit/>
          </a:bodyPr>
          <a:lstStyle/>
          <a:p>
            <a:pPr marL="548640" marR="0" lvl="0" indent="-411480" algn="ctr"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so they may heal, become whole, and serve humanity</a:t>
            </a:r>
            <a:r>
              <a:rPr kumimoji="0" lang="en-US" sz="800" b="0" i="0" u="none" strike="noStrike" kern="1200" cap="none" spc="0" normalizeH="0" baseline="0" noProof="0" dirty="0" smtClean="0">
                <a:ln>
                  <a:noFill/>
                </a:ln>
                <a:solidFill>
                  <a:schemeClr val="tx1"/>
                </a:solidFill>
                <a:effectLst/>
                <a:uLnTx/>
                <a:uFillTx/>
                <a:latin typeface="+mn-lt"/>
                <a:ea typeface="+mn-ea"/>
                <a:cs typeface="+mn-cs"/>
              </a:rPr>
              <a:t> (Horsman)</a:t>
            </a:r>
          </a:p>
        </p:txBody>
      </p:sp>
      <p:sp>
        <p:nvSpPr>
          <p:cNvPr id="16" name="TextBox 15"/>
          <p:cNvSpPr txBox="1"/>
          <p:nvPr/>
        </p:nvSpPr>
        <p:spPr>
          <a:xfrm>
            <a:off x="3995936" y="6093296"/>
            <a:ext cx="1368152" cy="215444"/>
          </a:xfrm>
          <a:prstGeom prst="rect">
            <a:avLst/>
          </a:prstGeom>
          <a:noFill/>
        </p:spPr>
        <p:txBody>
          <a:bodyPr wrap="square" rtlCol="0">
            <a:spAutoFit/>
          </a:bodyPr>
          <a:lstStyle/>
          <a:p>
            <a:r>
              <a:rPr lang="en-US" sz="800" dirty="0" smtClean="0"/>
              <a:t>Photo: (BYU, 2009)</a:t>
            </a:r>
            <a:endParaRPr lang="en-US" sz="800" dirty="0"/>
          </a:p>
        </p:txBody>
      </p:sp>
      <p:pic>
        <p:nvPicPr>
          <p:cNvPr id="19" name="~PP621.WAV">
            <a:hlinkClick r:id="" action="ppaction://media"/>
          </p:cNvPr>
          <p:cNvPicPr>
            <a:picLocks noRot="1" noChangeAspect="1"/>
          </p:cNvPicPr>
          <p:nvPr>
            <a:wavAudioFile r:embed="rId2" name="~PP621.WAV"/>
          </p:nvPr>
        </p:nvPicPr>
        <p:blipFill>
          <a:blip r:embed="rId6" cstate="print"/>
          <a:stretch>
            <a:fillRect/>
          </a:stretch>
        </p:blipFill>
        <p:spPr>
          <a:xfrm>
            <a:off x="8750300" y="6464300"/>
            <a:ext cx="203200" cy="203200"/>
          </a:xfrm>
          <a:prstGeom prst="rect">
            <a:avLst/>
          </a:prstGeom>
        </p:spPr>
      </p:pic>
    </p:spTree>
    <p:custDataLst>
      <p:tags r:id="rId1"/>
    </p:custDataLst>
  </p:cSld>
  <p:clrMapOvr>
    <a:masterClrMapping/>
  </p:clrMapOvr>
  <p:transition advTm="280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2" nodeType="clickEffect">
                                  <p:stCondLst>
                                    <p:cond delay="0"/>
                                  </p:stCondLst>
                                  <p:childTnLst>
                                    <p:animEffect transition="out" filter="fade">
                                      <p:cBhvr>
                                        <p:cTn id="10" dur="3000" tmFilter="0, 0; .2, .5; .8, .5; 1, 0"/>
                                        <p:tgtEl>
                                          <p:spTgt spid="7"/>
                                        </p:tgtEl>
                                      </p:cBhvr>
                                    </p:animEffect>
                                    <p:animScale>
                                      <p:cBhvr>
                                        <p:cTn id="11" dur="1500" autoRev="1" fill="hold"/>
                                        <p:tgtEl>
                                          <p:spTgt spid="7"/>
                                        </p:tgtEl>
                                      </p:cBhvr>
                                      <p:by x="105000" y="105000"/>
                                    </p:animScale>
                                  </p:childTnLst>
                                </p:cTn>
                              </p:par>
                            </p:childTnLst>
                          </p:cTn>
                        </p:par>
                        <p:par>
                          <p:cTn id="12" fill="hold">
                            <p:stCondLst>
                              <p:cond delay="3000"/>
                            </p:stCondLst>
                            <p:childTnLst>
                              <p:par>
                                <p:cTn id="13" presetID="55"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childTnLst>
                          </p:cTn>
                        </p:par>
                        <p:par>
                          <p:cTn id="18" fill="hold">
                            <p:stCondLst>
                              <p:cond delay="4000"/>
                            </p:stCondLst>
                            <p:childTnLst>
                              <p:par>
                                <p:cTn id="19" presetID="6" presetClass="emph" presetSubtype="0" fill="hold" nodeType="afterEffect">
                                  <p:stCondLst>
                                    <p:cond delay="0"/>
                                  </p:stCondLst>
                                  <p:childTnLst>
                                    <p:animScale>
                                      <p:cBhvr>
                                        <p:cTn id="20" dur="3000" fill="hold"/>
                                        <p:tgtEl>
                                          <p:spTgt spid="10"/>
                                        </p:tgtEl>
                                      </p:cBhvr>
                                      <p:by x="150000" y="150000"/>
                                    </p:animScale>
                                  </p:childTnLst>
                                </p:cTn>
                              </p:par>
                            </p:childTnLst>
                          </p:cTn>
                        </p:par>
                        <p:par>
                          <p:cTn id="21" fill="hold">
                            <p:stCondLst>
                              <p:cond delay="7000"/>
                            </p:stCondLst>
                            <p:childTnLst>
                              <p:par>
                                <p:cTn id="22" presetID="22" presetClass="exit" presetSubtype="4" fill="hold" grpId="4" nodeType="afterEffect">
                                  <p:stCondLst>
                                    <p:cond delay="0"/>
                                  </p:stCondLst>
                                  <p:childTnLst>
                                    <p:animEffect transition="out" filter="wipe(down)">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7500"/>
                            </p:stCondLst>
                            <p:childTnLst>
                              <p:par>
                                <p:cTn id="26" presetID="64" presetClass="path" presetSubtype="0" accel="50000" decel="50000" fill="hold" nodeType="afterEffect">
                                  <p:stCondLst>
                                    <p:cond delay="0"/>
                                  </p:stCondLst>
                                  <p:childTnLst>
                                    <p:animMotion origin="layout" path="M 1.38889E-6 0.09908 L 1.38889E-6 -0.23425 " pathEditMode="relative" rAng="0" ptsTypes="AA">
                                      <p:cBhvr>
                                        <p:cTn id="27" dur="2000" fill="hold"/>
                                        <p:tgtEl>
                                          <p:spTgt spid="10"/>
                                        </p:tgtEl>
                                        <p:attrNameLst>
                                          <p:attrName>ppt_x</p:attrName>
                                          <p:attrName>ppt_y</p:attrName>
                                        </p:attrNameLst>
                                      </p:cBhvr>
                                      <p:rCtr x="0" y="-167"/>
                                    </p:animMotion>
                                  </p:childTnLst>
                                </p:cTn>
                              </p:par>
                              <p:par>
                                <p:cTn id="28" presetID="6" presetClass="emph" presetSubtype="0" fill="hold" nodeType="withEffect">
                                  <p:stCondLst>
                                    <p:cond delay="0"/>
                                  </p:stCondLst>
                                  <p:childTnLst>
                                    <p:animScale>
                                      <p:cBhvr>
                                        <p:cTn id="29" dur="2000" fill="hold"/>
                                        <p:tgtEl>
                                          <p:spTgt spid="10"/>
                                        </p:tgtEl>
                                      </p:cBhvr>
                                      <p:by x="50000" y="50000"/>
                                    </p:animScale>
                                  </p:childTnLst>
                                </p:cTn>
                              </p:par>
                            </p:childTnLst>
                          </p:cTn>
                        </p:par>
                        <p:par>
                          <p:cTn id="30" fill="hold">
                            <p:stCondLst>
                              <p:cond delay="9500"/>
                            </p:stCondLst>
                            <p:childTnLst>
                              <p:par>
                                <p:cTn id="31" presetID="10" presetClass="entr" presetSubtype="0" fill="hold" grpId="1"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2000"/>
                                        <p:tgtEl>
                                          <p:spTgt spid="14">
                                            <p:txEl>
                                              <p:pRg st="0" end="0"/>
                                            </p:txEl>
                                          </p:spTgt>
                                        </p:tgtEl>
                                      </p:cBhvr>
                                    </p:animEffect>
                                  </p:childTnLst>
                                </p:cTn>
                              </p:par>
                            </p:childTnLst>
                          </p:cTn>
                        </p:par>
                        <p:par>
                          <p:cTn id="34" fill="hold">
                            <p:stCondLst>
                              <p:cond delay="11500"/>
                            </p:stCondLst>
                            <p:childTnLst>
                              <p:par>
                                <p:cTn id="35" presetID="21" presetClass="emph" presetSubtype="0" fill="hold" grpId="0" nodeType="afterEffect">
                                  <p:stCondLst>
                                    <p:cond delay="0"/>
                                  </p:stCondLst>
                                  <p:childTnLst>
                                    <p:animClr clrSpc="hsl">
                                      <p:cBhvr override="childStyle">
                                        <p:cTn id="36" dur="3000" fill="hold"/>
                                        <p:tgtEl>
                                          <p:spTgt spid="14">
                                            <p:txEl>
                                              <p:pRg st="0" end="0"/>
                                            </p:txEl>
                                          </p:spTgt>
                                        </p:tgtEl>
                                        <p:attrNameLst>
                                          <p:attrName>style.color</p:attrName>
                                        </p:attrNameLst>
                                      </p:cBhvr>
                                      <p:by>
                                        <p:hsl h="7200000" s="0" l="0"/>
                                      </p:by>
                                    </p:animClr>
                                    <p:animClr clrSpc="hsl">
                                      <p:cBhvr>
                                        <p:cTn id="37" dur="3000" fill="hold"/>
                                        <p:tgtEl>
                                          <p:spTgt spid="14">
                                            <p:txEl>
                                              <p:pRg st="0" end="0"/>
                                            </p:txEl>
                                          </p:spTgt>
                                        </p:tgtEl>
                                        <p:attrNameLst>
                                          <p:attrName>fillcolor</p:attrName>
                                        </p:attrNameLst>
                                      </p:cBhvr>
                                      <p:by>
                                        <p:hsl h="7200000" s="0" l="0"/>
                                      </p:by>
                                    </p:animClr>
                                    <p:animClr clrSpc="hsl">
                                      <p:cBhvr>
                                        <p:cTn id="38" dur="3000" fill="hold"/>
                                        <p:tgtEl>
                                          <p:spTgt spid="14">
                                            <p:txEl>
                                              <p:pRg st="0" end="0"/>
                                            </p:txEl>
                                          </p:spTgt>
                                        </p:tgtEl>
                                        <p:attrNameLst>
                                          <p:attrName>stroke.color</p:attrName>
                                        </p:attrNameLst>
                                      </p:cBhvr>
                                      <p:by>
                                        <p:hsl h="7200000" s="0" l="0"/>
                                      </p:by>
                                    </p:animClr>
                                    <p:set>
                                      <p:cBhvr>
                                        <p:cTn id="39" dur="3000" fill="hold"/>
                                        <p:tgtEl>
                                          <p:spTgt spid="14">
                                            <p:txEl>
                                              <p:pRg st="0" end="0"/>
                                            </p:txEl>
                                          </p:spTgt>
                                        </p:tgtEl>
                                        <p:attrNameLst>
                                          <p:attrName>fill.type</p:attrName>
                                        </p:attrNameLst>
                                      </p:cBhvr>
                                      <p:to>
                                        <p:strVal val="solid"/>
                                      </p:to>
                                    </p:set>
                                  </p:childTnLst>
                                </p:cTn>
                              </p:par>
                            </p:childTnLst>
                          </p:cTn>
                        </p:par>
                        <p:par>
                          <p:cTn id="40" fill="hold">
                            <p:stCondLst>
                              <p:cond delay="14500"/>
                            </p:stCondLst>
                            <p:childTnLst>
                              <p:par>
                                <p:cTn id="41" presetID="7" presetClass="entr" presetSubtype="2"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3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44" dur="3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5" fill="hold">
                            <p:stCondLst>
                              <p:cond delay="17500"/>
                            </p:stCondLst>
                            <p:childTnLst>
                              <p:par>
                                <p:cTn id="46" presetID="10" presetClass="entr" presetSubtype="0" fill="hold" grpId="0" nodeType="afterEffect">
                                  <p:stCondLst>
                                    <p:cond delay="10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9"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7" grpId="2"/>
      <p:bldP spid="7" grpId="4"/>
      <p:bldP spid="14" grpId="0" build="p"/>
      <p:bldP spid="14" grpId="1" build="allAtOnce"/>
      <p:bldP spid="15" grpId="0" build="p"/>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4.9|3.6|5.3|4.6|4.9"/>
</p:tagLst>
</file>

<file path=ppt/tags/tag2.xml><?xml version="1.0" encoding="utf-8"?>
<p:tagLst xmlns:a="http://schemas.openxmlformats.org/drawingml/2006/main" xmlns:r="http://schemas.openxmlformats.org/officeDocument/2006/relationships" xmlns:p="http://schemas.openxmlformats.org/presentationml/2006/main">
  <p:tag name="TIMING" val="|1.8|4.8|3.9|2.8"/>
</p:tagLst>
</file>

<file path=ppt/tags/tag3.xml><?xml version="1.0" encoding="utf-8"?>
<p:tagLst xmlns:a="http://schemas.openxmlformats.org/drawingml/2006/main" xmlns:r="http://schemas.openxmlformats.org/officeDocument/2006/relationships" xmlns:p="http://schemas.openxmlformats.org/presentationml/2006/main">
  <p:tag name="TIMING" val="|0.8|8.7"/>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0.8|19.4"/>
</p:tagLst>
</file>

<file path=ppt/tags/tag6.xml><?xml version="1.0" encoding="utf-8"?>
<p:tagLst xmlns:a="http://schemas.openxmlformats.org/drawingml/2006/main" xmlns:r="http://schemas.openxmlformats.org/officeDocument/2006/relationships" xmlns:p="http://schemas.openxmlformats.org/presentationml/2006/main">
  <p:tag name="TIMING" val="|4.2"/>
</p:tagLst>
</file>

<file path=ppt/tags/tag7.xml><?xml version="1.0" encoding="utf-8"?>
<p:tagLst xmlns:a="http://schemas.openxmlformats.org/drawingml/2006/main" xmlns:r="http://schemas.openxmlformats.org/officeDocument/2006/relationships" xmlns:p="http://schemas.openxmlformats.org/presentationml/2006/main">
  <p:tag name="TIMING" val="|2.7|21.8"/>
</p:tagLst>
</file>

<file path=ppt/tags/tag8.xml><?xml version="1.0" encoding="utf-8"?>
<p:tagLst xmlns:a="http://schemas.openxmlformats.org/drawingml/2006/main" xmlns:r="http://schemas.openxmlformats.org/officeDocument/2006/relationships" xmlns:p="http://schemas.openxmlformats.org/presentationml/2006/main">
  <p:tag name="TIMING" val="|3.9|3.9|3.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A - Calibiri size 12">
      <a:majorFont>
        <a:latin typeface="Calibri"/>
        <a:ea typeface=""/>
        <a:cs typeface=""/>
      </a:majorFont>
      <a:minorFont>
        <a:latin typeface="Calibri"/>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1782</TotalTime>
  <Words>883</Words>
  <Application>Microsoft Office PowerPoint</Application>
  <PresentationFormat>On-screen Show (4:3)</PresentationFormat>
  <Paragraphs>142</Paragraphs>
  <Slides>12</Slides>
  <Notes>12</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Apex</vt:lpstr>
      <vt:lpstr>Servant Leadership For Healers</vt:lpstr>
      <vt:lpstr>As a Servant-Leader and Healer:  </vt:lpstr>
      <vt:lpstr>Servant-Leadership is in your Heart, Spirit, and Soul</vt:lpstr>
      <vt:lpstr>Slide 4</vt:lpstr>
      <vt:lpstr>To lead is to be ahead. To have leadership advantage: rest and listen to spirit</vt:lpstr>
      <vt:lpstr>Tranquility</vt:lpstr>
      <vt:lpstr> from a place of increased</vt:lpstr>
      <vt:lpstr>Servant-Leadership is a Partnership (Moxley, p. 47)  </vt:lpstr>
      <vt:lpstr>Slide 9</vt:lpstr>
      <vt:lpstr>When clients seek your help, they are acting on their foresight to:    </vt:lpstr>
      <vt:lpstr>Can you see your clients’ potential? (Young, 2002 p. 246)  </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 Molendyk</dc:creator>
  <cp:lastModifiedBy>smolendyk</cp:lastModifiedBy>
  <cp:revision>254</cp:revision>
  <dcterms:created xsi:type="dcterms:W3CDTF">2010-09-15T07:02:52Z</dcterms:created>
  <dcterms:modified xsi:type="dcterms:W3CDTF">2010-10-23T10:26:21Z</dcterms:modified>
</cp:coreProperties>
</file>